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5"/>
  </p:notesMasterIdLst>
  <p:sldIdLst>
    <p:sldId id="256" r:id="rId2"/>
    <p:sldId id="337" r:id="rId3"/>
    <p:sldId id="336" r:id="rId4"/>
    <p:sldId id="335" r:id="rId5"/>
    <p:sldId id="334" r:id="rId6"/>
    <p:sldId id="333" r:id="rId7"/>
    <p:sldId id="332" r:id="rId8"/>
    <p:sldId id="331" r:id="rId9"/>
    <p:sldId id="330" r:id="rId10"/>
    <p:sldId id="329" r:id="rId11"/>
    <p:sldId id="261" r:id="rId12"/>
    <p:sldId id="286" r:id="rId13"/>
    <p:sldId id="287" r:id="rId14"/>
    <p:sldId id="288" r:id="rId15"/>
    <p:sldId id="293" r:id="rId16"/>
    <p:sldId id="285" r:id="rId17"/>
    <p:sldId id="290" r:id="rId18"/>
    <p:sldId id="291" r:id="rId19"/>
    <p:sldId id="292" r:id="rId20"/>
    <p:sldId id="289" r:id="rId21"/>
    <p:sldId id="258" r:id="rId22"/>
    <p:sldId id="316" r:id="rId23"/>
    <p:sldId id="317" r:id="rId24"/>
    <p:sldId id="318" r:id="rId25"/>
    <p:sldId id="259" r:id="rId26"/>
    <p:sldId id="319" r:id="rId27"/>
    <p:sldId id="281" r:id="rId28"/>
    <p:sldId id="299" r:id="rId29"/>
    <p:sldId id="300" r:id="rId30"/>
    <p:sldId id="301" r:id="rId31"/>
    <p:sldId id="280" r:id="rId32"/>
    <p:sldId id="262" r:id="rId33"/>
    <p:sldId id="264" r:id="rId34"/>
    <p:sldId id="263" r:id="rId35"/>
    <p:sldId id="265" r:id="rId36"/>
    <p:sldId id="266" r:id="rId37"/>
    <p:sldId id="268" r:id="rId38"/>
    <p:sldId id="269" r:id="rId39"/>
    <p:sldId id="270" r:id="rId40"/>
    <p:sldId id="271" r:id="rId41"/>
    <p:sldId id="273" r:id="rId42"/>
    <p:sldId id="272" r:id="rId43"/>
    <p:sldId id="274" r:id="rId44"/>
    <p:sldId id="275" r:id="rId45"/>
    <p:sldId id="276" r:id="rId46"/>
    <p:sldId id="277" r:id="rId47"/>
    <p:sldId id="284" r:id="rId48"/>
    <p:sldId id="278" r:id="rId49"/>
    <p:sldId id="279" r:id="rId50"/>
    <p:sldId id="297" r:id="rId51"/>
    <p:sldId id="260" r:id="rId52"/>
    <p:sldId id="296" r:id="rId53"/>
    <p:sldId id="298" r:id="rId54"/>
  </p:sldIdLst>
  <p:sldSz cx="9144000" cy="5143500" type="screen16x9"/>
  <p:notesSz cx="6858000" cy="9144000"/>
  <p:embeddedFontLst>
    <p:embeddedFont>
      <p:font typeface="Calibri" panose="020F0502020204030204" pitchFamily="34" charset="0"/>
      <p:regular r:id="rId56"/>
      <p:bold r:id="rId57"/>
      <p:italic r:id="rId58"/>
      <p:boldItalic r:id="rId59"/>
    </p:embeddedFont>
    <p:embeddedFont>
      <p:font typeface="Corbel" panose="020B050302020402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3FDA51-47A5-22ED-B1A9-18E55C188230}" v="89" dt="2022-09-08T14:15:54.832"/>
    <p1510:client id="{1411E905-BCE1-6212-A374-2CC4FE40A853}" v="12" dt="2022-09-08T17:29:17.140"/>
    <p1510:client id="{2A51DB71-E2EA-2FA1-92C6-3091C3DF5B8A}" v="316" dt="2022-09-08T14:21:59.523"/>
    <p1510:client id="{3F5D890A-DC63-2EA0-7762-E3226BF32340}" v="131" dt="2022-09-08T17:29:38.427"/>
    <p1510:client id="{471E8C04-3EA9-F3B4-12B3-8965584DDAFF}" v="26" dt="2022-09-08T17:23:05.598"/>
    <p1510:client id="{48CF8B10-471D-E54B-8ED4-6919F848F229}" v="104" dt="2022-09-08T18:17:57.560"/>
    <p1510:client id="{5073FDDF-FFE7-ECC8-7F37-389A9ABAECB1}" v="1017" dt="2022-09-07T23:42:41.101"/>
    <p1510:client id="{7B35AB52-7F5B-0C20-6729-314701D2990C}" v="497" dt="2022-09-08T03:15:42.615"/>
    <p1510:client id="{81AD09C5-1A6E-D7CE-040F-38B41E9C1393}" v="31" dt="2022-09-08T16:22:29.669"/>
    <p1510:client id="{94FF2159-E97E-532E-1642-01D42B726C78}" v="627" dt="2022-09-08T14:05:36.158"/>
    <p1510:client id="{9FF63ED0-9955-ABA0-CD6D-801A84A260D8}" v="292" dt="2022-09-07T22:16:24.305"/>
    <p1510:client id="{AD850F12-B952-2B94-DA09-20240F5D6160}" v="14" dt="2022-09-08T18:20:24.194"/>
    <p1510:client id="{CF69AF3B-FC64-9B60-D5F5-EDEC0A98A1FB}" v="169" dt="2022-09-08T15:15:18.735"/>
    <p1510:client id="{E1D56989-A71C-EA1E-0A27-8D3A6B0C9732}" v="449" dt="2022-09-07T19:49:09.933"/>
    <p1510:client id="{E42A51AF-217B-E2CC-51AB-04918D480491}" v="915" dt="2022-09-07T19:51:38.980"/>
    <p1510:client id="{F5091CC8-EECB-0BA1-4E29-B54BDEE87EAE}" v="155" dt="2022-09-08T17:37:00.4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98"/>
    <p:restoredTop sz="94694"/>
  </p:normalViewPr>
  <p:slideViewPr>
    <p:cSldViewPr snapToGrid="0">
      <p:cViewPr varScale="1">
        <p:scale>
          <a:sx n="156" d="100"/>
          <a:sy n="156" d="100"/>
        </p:scale>
        <p:origin x="56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neha</a:t>
            </a:r>
          </a:p>
        </p:txBody>
      </p:sp>
    </p:spTree>
    <p:extLst>
      <p:ext uri="{BB962C8B-B14F-4D97-AF65-F5344CB8AC3E}">
        <p14:creationId xmlns:p14="http://schemas.microsoft.com/office/powerpoint/2010/main" val="879595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steven</a:t>
            </a:r>
            <a:endParaRPr/>
          </a:p>
        </p:txBody>
      </p:sp>
    </p:spTree>
    <p:extLst>
      <p:ext uri="{BB962C8B-B14F-4D97-AF65-F5344CB8AC3E}">
        <p14:creationId xmlns:p14="http://schemas.microsoft.com/office/powerpoint/2010/main" val="1100727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1653dde9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1653dde9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https://beta.openai.com/playground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3bf7aca97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3bf7aca97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3bf7aca97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3bf7aca97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814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3bf7aca97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3bf7aca97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777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3bf7aca97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3bf7aca97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181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3bf7aca97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3bf7aca97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247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3bf7aca97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3bf7aca97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333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3bf7aca97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3bf7aca97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624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steven</a:t>
            </a:r>
            <a:endParaRPr/>
          </a:p>
        </p:txBody>
      </p:sp>
    </p:spTree>
    <p:extLst>
      <p:ext uri="{BB962C8B-B14F-4D97-AF65-F5344CB8AC3E}">
        <p14:creationId xmlns:p14="http://schemas.microsoft.com/office/powerpoint/2010/main" val="3250740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3bf7aca97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3bf7aca97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244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3bf7aca97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3bf7aca97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543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3bf7aca97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3bf7aca97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908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3bf7aca97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3bf7aca97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673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3bf7aca97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3bf7aca97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3bf7aca97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3bf7aca97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84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3bf7aca97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3bf7aca97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84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steven</a:t>
            </a:r>
            <a:endParaRPr/>
          </a:p>
        </p:txBody>
      </p:sp>
    </p:spTree>
    <p:extLst>
      <p:ext uri="{BB962C8B-B14F-4D97-AF65-F5344CB8AC3E}">
        <p14:creationId xmlns:p14="http://schemas.microsoft.com/office/powerpoint/2010/main" val="134629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steven</a:t>
            </a:r>
          </a:p>
        </p:txBody>
      </p:sp>
    </p:spTree>
    <p:extLst>
      <p:ext uri="{BB962C8B-B14F-4D97-AF65-F5344CB8AC3E}">
        <p14:creationId xmlns:p14="http://schemas.microsoft.com/office/powerpoint/2010/main" val="2510466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r>
              <a:rPr lang="en-US" dirty="0" err="1"/>
              <a:t>neha</a:t>
            </a:r>
            <a:endParaRPr dirty="0"/>
          </a:p>
        </p:txBody>
      </p:sp>
    </p:spTree>
    <p:extLst>
      <p:ext uri="{BB962C8B-B14F-4D97-AF65-F5344CB8AC3E}">
        <p14:creationId xmlns:p14="http://schemas.microsoft.com/office/powerpoint/2010/main" val="2073681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neha</a:t>
            </a:r>
            <a:endParaRPr/>
          </a:p>
        </p:txBody>
      </p:sp>
    </p:spTree>
    <p:extLst>
      <p:ext uri="{BB962C8B-B14F-4D97-AF65-F5344CB8AC3E}">
        <p14:creationId xmlns:p14="http://schemas.microsoft.com/office/powerpoint/2010/main" val="1097052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neha</a:t>
            </a:r>
            <a:endParaRPr/>
          </a:p>
        </p:txBody>
      </p:sp>
    </p:spTree>
    <p:extLst>
      <p:ext uri="{BB962C8B-B14F-4D97-AF65-F5344CB8AC3E}">
        <p14:creationId xmlns:p14="http://schemas.microsoft.com/office/powerpoint/2010/main" val="3484036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steven</a:t>
            </a:r>
          </a:p>
        </p:txBody>
      </p:sp>
    </p:spTree>
    <p:extLst>
      <p:ext uri="{BB962C8B-B14F-4D97-AF65-F5344CB8AC3E}">
        <p14:creationId xmlns:p14="http://schemas.microsoft.com/office/powerpoint/2010/main" val="2171967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err="1">
                <a:latin typeface="Calibri"/>
                <a:cs typeface="Calibri"/>
              </a:rPr>
              <a:t>neha</a:t>
            </a:r>
          </a:p>
        </p:txBody>
      </p:sp>
    </p:spTree>
    <p:extLst>
      <p:ext uri="{BB962C8B-B14F-4D97-AF65-F5344CB8AC3E}">
        <p14:creationId xmlns:p14="http://schemas.microsoft.com/office/powerpoint/2010/main" val="15123008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9/8/22</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 name="Google Shape;21;p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colab.research.google.com/drive/16WRWYYoulZrR0FLQqjoRNoxL7frtBZ1c?usp=sharin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beta.openai.com/examples" TargetMode="External"/><Relationship Id="rId4" Type="http://schemas.openxmlformats.org/officeDocument/2006/relationships/hyperlink" Target="https://beta.openai.com/playgroun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cyc.com/"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rtw.ml.cmu.edu/rt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r>
              <a:rPr lang="en-US"/>
              <a:t>Session #4: GPT models</a:t>
            </a:r>
          </a:p>
        </p:txBody>
      </p:sp>
      <p:sp>
        <p:nvSpPr>
          <p:cNvPr id="60" name="Google Shape;60;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lnSpcReduction="10000"/>
          </a:bodyPr>
          <a:lstStyle/>
          <a:p>
            <a:pPr marL="0" indent="0"/>
            <a:r>
              <a:rPr lang="en" sz="2200"/>
              <a:t>Thursday, Sept 8</a:t>
            </a:r>
          </a:p>
          <a:p>
            <a:pPr marL="0" lvl="0" indent="0" algn="ctr">
              <a:spcBef>
                <a:spcPts val="0"/>
              </a:spcBef>
              <a:spcAft>
                <a:spcPts val="0"/>
              </a:spcAft>
              <a:buNone/>
            </a:pPr>
            <a:r>
              <a:rPr lang="en" sz="2200"/>
              <a:t>CSCI 601.771: Self-supervised Statistical Models</a:t>
            </a:r>
            <a:endParaRPr lang="en-US" sz="2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C5378-67C3-F38A-8DBF-38F1B75B9180}"/>
              </a:ext>
            </a:extLst>
          </p:cNvPr>
          <p:cNvSpPr>
            <a:spLocks noGrp="1"/>
          </p:cNvSpPr>
          <p:nvPr>
            <p:ph type="title"/>
          </p:nvPr>
        </p:nvSpPr>
        <p:spPr/>
        <p:txBody>
          <a:bodyPr>
            <a:normAutofit fontScale="90000"/>
          </a:bodyPr>
          <a:lstStyle/>
          <a:p>
            <a:r>
              <a:rPr lang="en-US"/>
              <a:t>Experimental Findings</a:t>
            </a:r>
          </a:p>
        </p:txBody>
      </p:sp>
      <p:pic>
        <p:nvPicPr>
          <p:cNvPr id="5" name="Content Placeholder 4">
            <a:extLst>
              <a:ext uri="{FF2B5EF4-FFF2-40B4-BE49-F238E27FC236}">
                <a16:creationId xmlns:a16="http://schemas.microsoft.com/office/drawing/2014/main" id="{5D8BB82F-E4BE-D932-F44E-B6850F1B53DD}"/>
              </a:ext>
            </a:extLst>
          </p:cNvPr>
          <p:cNvPicPr>
            <a:picLocks noGrp="1" noChangeAspect="1"/>
          </p:cNvPicPr>
          <p:nvPr>
            <p:ph idx="1"/>
          </p:nvPr>
        </p:nvPicPr>
        <p:blipFill>
          <a:blip r:embed="rId2"/>
          <a:stretch>
            <a:fillRect/>
          </a:stretch>
        </p:blipFill>
        <p:spPr>
          <a:xfrm>
            <a:off x="1519238" y="1268016"/>
            <a:ext cx="6105525" cy="2819400"/>
          </a:xfrm>
        </p:spPr>
      </p:pic>
    </p:spTree>
    <p:extLst>
      <p:ext uri="{BB962C8B-B14F-4D97-AF65-F5344CB8AC3E}">
        <p14:creationId xmlns:p14="http://schemas.microsoft.com/office/powerpoint/2010/main" val="3175239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a:t>Review of GPT-3</a:t>
            </a:r>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spcAft>
                <a:spcPts val="1200"/>
              </a:spcAft>
              <a:buNone/>
            </a:pPr>
            <a:r>
              <a:rPr lang="en-US"/>
              <a:t>1. Summary</a:t>
            </a:r>
          </a:p>
          <a:p>
            <a:pPr marL="0" indent="0">
              <a:lnSpc>
                <a:spcPct val="114999"/>
              </a:lnSpc>
              <a:spcAft>
                <a:spcPts val="1200"/>
              </a:spcAft>
              <a:buNone/>
            </a:pPr>
            <a:r>
              <a:rPr lang="en-US"/>
              <a:t>2. Strengths</a:t>
            </a:r>
          </a:p>
          <a:p>
            <a:pPr marL="0" indent="0">
              <a:lnSpc>
                <a:spcPct val="114999"/>
              </a:lnSpc>
              <a:spcAft>
                <a:spcPts val="1200"/>
              </a:spcAft>
              <a:buNone/>
            </a:pPr>
            <a:r>
              <a:rPr lang="en-US"/>
              <a:t>3. Weaknesses</a:t>
            </a:r>
          </a:p>
          <a:p>
            <a:pPr marL="0" indent="0">
              <a:lnSpc>
                <a:spcPct val="114999"/>
              </a:lnSpc>
              <a:spcAft>
                <a:spcPts val="1200"/>
              </a:spcAft>
              <a:buNone/>
            </a:pPr>
            <a:r>
              <a:rPr lang="en-US"/>
              <a:t>4. Reproducibility</a:t>
            </a:r>
          </a:p>
        </p:txBody>
      </p:sp>
      <p:sp>
        <p:nvSpPr>
          <p:cNvPr id="67" name="Google Shape;67;p1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t>
            </a:r>
            <a:r>
              <a:rPr lang="en-US"/>
              <a:t>Neha, Steven</a:t>
            </a:r>
          </a:p>
        </p:txBody>
      </p:sp>
    </p:spTree>
    <p:extLst>
      <p:ext uri="{BB962C8B-B14F-4D97-AF65-F5344CB8AC3E}">
        <p14:creationId xmlns:p14="http://schemas.microsoft.com/office/powerpoint/2010/main" val="4046397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a:spcBef>
                <a:spcPts val="0"/>
              </a:spcBef>
              <a:spcAft>
                <a:spcPts val="0"/>
              </a:spcAft>
              <a:buNone/>
            </a:pPr>
            <a:r>
              <a:rPr lang="en"/>
              <a:t>Summary</a:t>
            </a:r>
            <a:endParaRPr lang="en-US"/>
          </a:p>
        </p:txBody>
      </p:sp>
      <p:sp>
        <p:nvSpPr>
          <p:cNvPr id="66" name="Google Shape;66;p14"/>
          <p:cNvSpPr txBox="1">
            <a:spLocks noGrp="1"/>
          </p:cNvSpPr>
          <p:nvPr>
            <p:ph type="body" idx="1"/>
          </p:nvPr>
        </p:nvSpPr>
        <p:spPr>
          <a:xfrm>
            <a:off x="-90948" y="1057225"/>
            <a:ext cx="8516271" cy="3771422"/>
          </a:xfrm>
          <a:prstGeom prst="rect">
            <a:avLst/>
          </a:prstGeom>
        </p:spPr>
        <p:txBody>
          <a:bodyPr spcFirstLastPara="1" wrap="square" lIns="91425" tIns="91425" rIns="91425" bIns="91425" anchor="t" anchorCtr="0">
            <a:normAutofit/>
          </a:bodyPr>
          <a:lstStyle/>
          <a:p>
            <a:pPr algn="ctr">
              <a:lnSpc>
                <a:spcPct val="114999"/>
              </a:lnSpc>
              <a:buNone/>
            </a:pPr>
            <a:r>
              <a:rPr lang="en-US"/>
              <a:t>Autoregressive language model with the largest amount of parameters at its time</a:t>
            </a:r>
          </a:p>
          <a:p>
            <a:pPr algn="ctr">
              <a:lnSpc>
                <a:spcPct val="114999"/>
              </a:lnSpc>
              <a:buNone/>
            </a:pPr>
            <a:r>
              <a:rPr lang="en-US"/>
              <a:t>Demonstrated promising results of few-shot learning in multiple tasks</a:t>
            </a:r>
          </a:p>
          <a:p>
            <a:pPr marL="0" indent="0">
              <a:lnSpc>
                <a:spcPct val="114999"/>
              </a:lnSpc>
              <a:spcAft>
                <a:spcPts val="1200"/>
              </a:spcAft>
              <a:buNone/>
            </a:pPr>
            <a:br>
              <a:rPr lang="en-US"/>
            </a:br>
            <a:endParaRPr lang="en-US"/>
          </a:p>
        </p:txBody>
      </p:sp>
      <p:sp>
        <p:nvSpPr>
          <p:cNvPr id="67" name="Google Shape;67;p1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Neha, Steven</a:t>
            </a:r>
            <a:endParaRPr/>
          </a:p>
        </p:txBody>
      </p:sp>
      <p:pic>
        <p:nvPicPr>
          <p:cNvPr id="3" name="Picture 3" descr="Chart, line chart&#10;&#10;Description automatically generated">
            <a:extLst>
              <a:ext uri="{FF2B5EF4-FFF2-40B4-BE49-F238E27FC236}">
                <a16:creationId xmlns:a16="http://schemas.microsoft.com/office/drawing/2014/main" id="{CFA10ED8-F706-A0CD-AA12-58D9E38C1976}"/>
              </a:ext>
            </a:extLst>
          </p:cNvPr>
          <p:cNvPicPr>
            <a:picLocks noChangeAspect="1"/>
          </p:cNvPicPr>
          <p:nvPr/>
        </p:nvPicPr>
        <p:blipFill>
          <a:blip r:embed="rId3"/>
          <a:stretch>
            <a:fillRect/>
          </a:stretch>
        </p:blipFill>
        <p:spPr>
          <a:xfrm>
            <a:off x="309995" y="1817110"/>
            <a:ext cx="4324350" cy="2790825"/>
          </a:xfrm>
          <a:prstGeom prst="rect">
            <a:avLst/>
          </a:prstGeom>
        </p:spPr>
      </p:pic>
      <p:pic>
        <p:nvPicPr>
          <p:cNvPr id="4" name="Picture 4" descr="Table&#10;&#10;Description automatically generated">
            <a:extLst>
              <a:ext uri="{FF2B5EF4-FFF2-40B4-BE49-F238E27FC236}">
                <a16:creationId xmlns:a16="http://schemas.microsoft.com/office/drawing/2014/main" id="{502E9501-B68F-45B2-B07C-7B518692D176}"/>
              </a:ext>
            </a:extLst>
          </p:cNvPr>
          <p:cNvPicPr>
            <a:picLocks noChangeAspect="1"/>
          </p:cNvPicPr>
          <p:nvPr/>
        </p:nvPicPr>
        <p:blipFill>
          <a:blip r:embed="rId4"/>
          <a:stretch>
            <a:fillRect/>
          </a:stretch>
        </p:blipFill>
        <p:spPr>
          <a:xfrm>
            <a:off x="4572000" y="1756496"/>
            <a:ext cx="4476750" cy="2790825"/>
          </a:xfrm>
          <a:prstGeom prst="rect">
            <a:avLst/>
          </a:prstGeom>
        </p:spPr>
      </p:pic>
    </p:spTree>
    <p:extLst>
      <p:ext uri="{BB962C8B-B14F-4D97-AF65-F5344CB8AC3E}">
        <p14:creationId xmlns:p14="http://schemas.microsoft.com/office/powerpoint/2010/main" val="2884693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a:spcBef>
                <a:spcPts val="0"/>
              </a:spcBef>
              <a:spcAft>
                <a:spcPts val="0"/>
              </a:spcAft>
              <a:buNone/>
            </a:pPr>
            <a:r>
              <a:rPr lang="en"/>
              <a:t>Strengths</a:t>
            </a:r>
            <a:endParaRPr lang="en-US"/>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spcAft>
                <a:spcPts val="1200"/>
              </a:spcAft>
              <a:buNone/>
            </a:pPr>
            <a:r>
              <a:rPr lang="en-US"/>
              <a:t>Created paradigm shift for using pre-trained languages models</a:t>
            </a:r>
          </a:p>
          <a:p>
            <a:pPr marL="0" indent="0">
              <a:lnSpc>
                <a:spcPct val="114999"/>
              </a:lnSpc>
              <a:spcAft>
                <a:spcPts val="1200"/>
              </a:spcAft>
              <a:buNone/>
            </a:pPr>
            <a:r>
              <a:rPr lang="en-US"/>
              <a:t>{zero/one/few}-shots versus fine-tuning</a:t>
            </a:r>
          </a:p>
        </p:txBody>
      </p:sp>
      <p:sp>
        <p:nvSpPr>
          <p:cNvPr id="67" name="Google Shape;67;p1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Neha, Steven</a:t>
            </a:r>
            <a:endParaRPr/>
          </a:p>
        </p:txBody>
      </p:sp>
      <p:pic>
        <p:nvPicPr>
          <p:cNvPr id="2" name="Picture 2" descr="Chart, line chart&#10;&#10;Description automatically generated">
            <a:extLst>
              <a:ext uri="{FF2B5EF4-FFF2-40B4-BE49-F238E27FC236}">
                <a16:creationId xmlns:a16="http://schemas.microsoft.com/office/drawing/2014/main" id="{E74C964E-5607-2443-6823-5600C913129A}"/>
              </a:ext>
            </a:extLst>
          </p:cNvPr>
          <p:cNvPicPr>
            <a:picLocks noChangeAspect="1"/>
          </p:cNvPicPr>
          <p:nvPr/>
        </p:nvPicPr>
        <p:blipFill>
          <a:blip r:embed="rId3"/>
          <a:stretch>
            <a:fillRect/>
          </a:stretch>
        </p:blipFill>
        <p:spPr>
          <a:xfrm>
            <a:off x="244619" y="2006995"/>
            <a:ext cx="4524375" cy="2758103"/>
          </a:xfrm>
          <a:prstGeom prst="rect">
            <a:avLst/>
          </a:prstGeom>
        </p:spPr>
      </p:pic>
      <p:pic>
        <p:nvPicPr>
          <p:cNvPr id="3" name="Picture 3" descr="Chart, line chart&#10;&#10;Description automatically generated">
            <a:extLst>
              <a:ext uri="{FF2B5EF4-FFF2-40B4-BE49-F238E27FC236}">
                <a16:creationId xmlns:a16="http://schemas.microsoft.com/office/drawing/2014/main" id="{6E928A23-1477-404F-530E-5E65C5DDF6BE}"/>
              </a:ext>
            </a:extLst>
          </p:cNvPr>
          <p:cNvPicPr>
            <a:picLocks noChangeAspect="1"/>
          </p:cNvPicPr>
          <p:nvPr/>
        </p:nvPicPr>
        <p:blipFill>
          <a:blip r:embed="rId4"/>
          <a:stretch>
            <a:fillRect/>
          </a:stretch>
        </p:blipFill>
        <p:spPr>
          <a:xfrm>
            <a:off x="4513118" y="2005263"/>
            <a:ext cx="4572866" cy="2761567"/>
          </a:xfrm>
          <a:prstGeom prst="rect">
            <a:avLst/>
          </a:prstGeom>
        </p:spPr>
      </p:pic>
    </p:spTree>
    <p:extLst>
      <p:ext uri="{BB962C8B-B14F-4D97-AF65-F5344CB8AC3E}">
        <p14:creationId xmlns:p14="http://schemas.microsoft.com/office/powerpoint/2010/main" val="2393864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a:spcBef>
                <a:spcPts val="0"/>
              </a:spcBef>
              <a:spcAft>
                <a:spcPts val="0"/>
              </a:spcAft>
              <a:buNone/>
            </a:pPr>
            <a:r>
              <a:rPr lang="en"/>
              <a:t>Strengths</a:t>
            </a:r>
            <a:endParaRPr lang="en-US"/>
          </a:p>
        </p:txBody>
      </p:sp>
      <p:sp>
        <p:nvSpPr>
          <p:cNvPr id="66" name="Google Shape;66;p14"/>
          <p:cNvSpPr txBox="1">
            <a:spLocks noGrp="1"/>
          </p:cNvSpPr>
          <p:nvPr>
            <p:ph type="body" idx="1"/>
          </p:nvPr>
        </p:nvSpPr>
        <p:spPr>
          <a:xfrm>
            <a:off x="311700" y="1152475"/>
            <a:ext cx="4002178" cy="3416400"/>
          </a:xfrm>
          <a:prstGeom prst="rect">
            <a:avLst/>
          </a:prstGeom>
        </p:spPr>
        <p:txBody>
          <a:bodyPr spcFirstLastPara="1" wrap="square" lIns="91425" tIns="91425" rIns="91425" bIns="91425" anchor="t" anchorCtr="0">
            <a:normAutofit/>
          </a:bodyPr>
          <a:lstStyle/>
          <a:p>
            <a:pPr marL="0" indent="0">
              <a:spcAft>
                <a:spcPts val="1200"/>
              </a:spcAft>
              <a:buNone/>
            </a:pPr>
            <a:r>
              <a:rPr lang="en-US"/>
              <a:t>Some tasks see large improvement due to size </a:t>
            </a:r>
          </a:p>
          <a:p>
            <a:pPr marL="0" indent="0">
              <a:lnSpc>
                <a:spcPct val="114999"/>
              </a:lnSpc>
              <a:spcAft>
                <a:spcPts val="1200"/>
              </a:spcAft>
              <a:buNone/>
            </a:pPr>
            <a:r>
              <a:rPr lang="en-US"/>
              <a:t>(Prelude to "emergent properties")</a:t>
            </a:r>
          </a:p>
        </p:txBody>
      </p:sp>
      <p:sp>
        <p:nvSpPr>
          <p:cNvPr id="67" name="Google Shape;67;p1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Neha, Steven</a:t>
            </a:r>
            <a:endParaRPr/>
          </a:p>
        </p:txBody>
      </p:sp>
      <p:pic>
        <p:nvPicPr>
          <p:cNvPr id="2" name="Picture 2" descr="Chart, line chart&#10;&#10;Description automatically generated">
            <a:extLst>
              <a:ext uri="{FF2B5EF4-FFF2-40B4-BE49-F238E27FC236}">
                <a16:creationId xmlns:a16="http://schemas.microsoft.com/office/drawing/2014/main" id="{0A62156C-9EB1-0A4D-0043-66C5E88DDA57}"/>
              </a:ext>
            </a:extLst>
          </p:cNvPr>
          <p:cNvPicPr>
            <a:picLocks noChangeAspect="1"/>
          </p:cNvPicPr>
          <p:nvPr/>
        </p:nvPicPr>
        <p:blipFill>
          <a:blip r:embed="rId3"/>
          <a:stretch>
            <a:fillRect/>
          </a:stretch>
        </p:blipFill>
        <p:spPr>
          <a:xfrm>
            <a:off x="4647009" y="117352"/>
            <a:ext cx="4180880" cy="2542428"/>
          </a:xfrm>
          <a:prstGeom prst="rect">
            <a:avLst/>
          </a:prstGeom>
        </p:spPr>
      </p:pic>
      <p:pic>
        <p:nvPicPr>
          <p:cNvPr id="3" name="Picture 3" descr="Chart, line chart&#10;&#10;Description automatically generated">
            <a:extLst>
              <a:ext uri="{FF2B5EF4-FFF2-40B4-BE49-F238E27FC236}">
                <a16:creationId xmlns:a16="http://schemas.microsoft.com/office/drawing/2014/main" id="{4EC9AE0C-7646-F87C-8612-B84431062E05}"/>
              </a:ext>
            </a:extLst>
          </p:cNvPr>
          <p:cNvPicPr>
            <a:picLocks noChangeAspect="1"/>
          </p:cNvPicPr>
          <p:nvPr/>
        </p:nvPicPr>
        <p:blipFill>
          <a:blip r:embed="rId4"/>
          <a:stretch>
            <a:fillRect/>
          </a:stretch>
        </p:blipFill>
        <p:spPr>
          <a:xfrm>
            <a:off x="4969887" y="2638727"/>
            <a:ext cx="3745206" cy="2408188"/>
          </a:xfrm>
          <a:prstGeom prst="rect">
            <a:avLst/>
          </a:prstGeom>
        </p:spPr>
      </p:pic>
    </p:spTree>
    <p:extLst>
      <p:ext uri="{BB962C8B-B14F-4D97-AF65-F5344CB8AC3E}">
        <p14:creationId xmlns:p14="http://schemas.microsoft.com/office/powerpoint/2010/main" val="3777753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a:spcBef>
                <a:spcPts val="0"/>
              </a:spcBef>
              <a:spcAft>
                <a:spcPts val="0"/>
              </a:spcAft>
              <a:buNone/>
            </a:pPr>
            <a:r>
              <a:rPr lang="en"/>
              <a:t>Strengths</a:t>
            </a:r>
            <a:endParaRPr lang="en-US"/>
          </a:p>
        </p:txBody>
      </p:sp>
      <p:sp>
        <p:nvSpPr>
          <p:cNvPr id="66" name="Google Shape;66;p14"/>
          <p:cNvSpPr txBox="1">
            <a:spLocks noGrp="1"/>
          </p:cNvSpPr>
          <p:nvPr>
            <p:ph type="body" idx="1"/>
          </p:nvPr>
        </p:nvSpPr>
        <p:spPr>
          <a:xfrm>
            <a:off x="311700" y="1152475"/>
            <a:ext cx="8038396" cy="341640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n-US"/>
              <a:t>Thorough discussion of broader impact (bias, fairness, energy consumption, etc.) and limitations</a:t>
            </a:r>
          </a:p>
        </p:txBody>
      </p:sp>
      <p:sp>
        <p:nvSpPr>
          <p:cNvPr id="67" name="Google Shape;67;p1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Neha, Steven</a:t>
            </a:r>
            <a:endParaRPr/>
          </a:p>
        </p:txBody>
      </p:sp>
      <p:pic>
        <p:nvPicPr>
          <p:cNvPr id="4" name="Picture 4" descr="Table&#10;&#10;Description automatically generated">
            <a:extLst>
              <a:ext uri="{FF2B5EF4-FFF2-40B4-BE49-F238E27FC236}">
                <a16:creationId xmlns:a16="http://schemas.microsoft.com/office/drawing/2014/main" id="{AAD8C046-429F-E935-9F69-BA07669478CD}"/>
              </a:ext>
            </a:extLst>
          </p:cNvPr>
          <p:cNvPicPr>
            <a:picLocks noChangeAspect="1"/>
          </p:cNvPicPr>
          <p:nvPr/>
        </p:nvPicPr>
        <p:blipFill>
          <a:blip r:embed="rId3"/>
          <a:stretch>
            <a:fillRect/>
          </a:stretch>
        </p:blipFill>
        <p:spPr>
          <a:xfrm>
            <a:off x="1244799" y="1986417"/>
            <a:ext cx="6940153" cy="2652993"/>
          </a:xfrm>
          <a:prstGeom prst="rect">
            <a:avLst/>
          </a:prstGeom>
        </p:spPr>
      </p:pic>
    </p:spTree>
    <p:extLst>
      <p:ext uri="{BB962C8B-B14F-4D97-AF65-F5344CB8AC3E}">
        <p14:creationId xmlns:p14="http://schemas.microsoft.com/office/powerpoint/2010/main" val="410187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Weaknesses: Filtering</a:t>
            </a:r>
            <a:endParaRPr lang="en-US"/>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spcAft>
                <a:spcPts val="1200"/>
              </a:spcAft>
              <a:buNone/>
            </a:pPr>
            <a:r>
              <a:rPr lang="en-US"/>
              <a:t>1. Bug in filtering code—contamination of training data with test/dev data</a:t>
            </a:r>
          </a:p>
          <a:p>
            <a:pPr marL="0" indent="0">
              <a:lnSpc>
                <a:spcPct val="114999"/>
              </a:lnSpc>
              <a:spcAft>
                <a:spcPts val="1200"/>
              </a:spcAft>
              <a:buNone/>
            </a:pPr>
            <a:endParaRPr lang="en-US"/>
          </a:p>
        </p:txBody>
      </p:sp>
      <p:sp>
        <p:nvSpPr>
          <p:cNvPr id="67" name="Google Shape;67;p1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Neha, Steven</a:t>
            </a:r>
            <a:endParaRPr/>
          </a:p>
        </p:txBody>
      </p:sp>
      <p:pic>
        <p:nvPicPr>
          <p:cNvPr id="2" name="Picture 2" descr="Chart, scatter chart&#10;&#10;Description automatically generated">
            <a:extLst>
              <a:ext uri="{FF2B5EF4-FFF2-40B4-BE49-F238E27FC236}">
                <a16:creationId xmlns:a16="http://schemas.microsoft.com/office/drawing/2014/main" id="{14434346-58CB-CE90-26E2-A2EF2CA5994B}"/>
              </a:ext>
            </a:extLst>
          </p:cNvPr>
          <p:cNvPicPr>
            <a:picLocks noChangeAspect="1"/>
          </p:cNvPicPr>
          <p:nvPr/>
        </p:nvPicPr>
        <p:blipFill>
          <a:blip r:embed="rId3"/>
          <a:stretch>
            <a:fillRect/>
          </a:stretch>
        </p:blipFill>
        <p:spPr>
          <a:xfrm>
            <a:off x="1914525" y="1847202"/>
            <a:ext cx="6056114" cy="2797479"/>
          </a:xfrm>
          <a:prstGeom prst="rect">
            <a:avLst/>
          </a:prstGeom>
        </p:spPr>
      </p:pic>
    </p:spTree>
    <p:extLst>
      <p:ext uri="{BB962C8B-B14F-4D97-AF65-F5344CB8AC3E}">
        <p14:creationId xmlns:p14="http://schemas.microsoft.com/office/powerpoint/2010/main" val="411735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994B3-A5C5-D4F4-C414-35635566EA5F}"/>
              </a:ext>
            </a:extLst>
          </p:cNvPr>
          <p:cNvSpPr>
            <a:spLocks noGrp="1"/>
          </p:cNvSpPr>
          <p:nvPr>
            <p:ph type="title"/>
          </p:nvPr>
        </p:nvSpPr>
        <p:spPr/>
        <p:txBody>
          <a:bodyPr>
            <a:normAutofit fontScale="90000"/>
          </a:bodyPr>
          <a:lstStyle/>
          <a:p>
            <a:r>
              <a:rPr lang="en-US"/>
              <a:t>Weaknesses: In-context learning shortcomings </a:t>
            </a:r>
          </a:p>
        </p:txBody>
      </p:sp>
      <p:sp>
        <p:nvSpPr>
          <p:cNvPr id="3" name="Text Placeholder 2">
            <a:extLst>
              <a:ext uri="{FF2B5EF4-FFF2-40B4-BE49-F238E27FC236}">
                <a16:creationId xmlns:a16="http://schemas.microsoft.com/office/drawing/2014/main" id="{761A3536-F630-F710-61E5-8433978FF21E}"/>
              </a:ext>
            </a:extLst>
          </p:cNvPr>
          <p:cNvSpPr>
            <a:spLocks noGrp="1"/>
          </p:cNvSpPr>
          <p:nvPr>
            <p:ph type="body" idx="1"/>
          </p:nvPr>
        </p:nvSpPr>
        <p:spPr/>
        <p:txBody>
          <a:bodyPr/>
          <a:lstStyle/>
          <a:p>
            <a:r>
              <a:rPr lang="en-US"/>
              <a:t>Lack of theoretical analysis of in-context learning</a:t>
            </a:r>
          </a:p>
          <a:p>
            <a:pPr lvl="1">
              <a:lnSpc>
                <a:spcPct val="114999"/>
              </a:lnSpc>
              <a:buSzPts val="1800"/>
            </a:pPr>
            <a:r>
              <a:rPr lang="en-US"/>
              <a:t>Have models seen this context?</a:t>
            </a:r>
          </a:p>
          <a:p>
            <a:pPr lvl="1">
              <a:lnSpc>
                <a:spcPct val="114999"/>
              </a:lnSpc>
            </a:pPr>
            <a:r>
              <a:rPr lang="en-US"/>
              <a:t>Are they generalizing?</a:t>
            </a:r>
          </a:p>
          <a:p>
            <a:pPr>
              <a:lnSpc>
                <a:spcPct val="114999"/>
              </a:lnSpc>
            </a:pPr>
            <a:r>
              <a:rPr lang="en-US"/>
              <a:t>Improvement from in-context learning is not always consistent</a:t>
            </a:r>
          </a:p>
        </p:txBody>
      </p:sp>
      <p:sp>
        <p:nvSpPr>
          <p:cNvPr id="6" name="Google Shape;67;p14">
            <a:extLst>
              <a:ext uri="{FF2B5EF4-FFF2-40B4-BE49-F238E27FC236}">
                <a16:creationId xmlns:a16="http://schemas.microsoft.com/office/drawing/2014/main" id="{78CACBA6-1A72-E910-6759-B5CE4B3A8684}"/>
              </a:ext>
            </a:extLst>
          </p:cNvPr>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Neha, Steven</a:t>
            </a:r>
            <a:endParaRPr/>
          </a:p>
        </p:txBody>
      </p:sp>
      <p:pic>
        <p:nvPicPr>
          <p:cNvPr id="7" name="Picture 7" descr="Text&#10;&#10;Description automatically generated">
            <a:extLst>
              <a:ext uri="{FF2B5EF4-FFF2-40B4-BE49-F238E27FC236}">
                <a16:creationId xmlns:a16="http://schemas.microsoft.com/office/drawing/2014/main" id="{64E751AA-B05E-EA73-04DA-187F69A8539F}"/>
              </a:ext>
            </a:extLst>
          </p:cNvPr>
          <p:cNvPicPr>
            <a:picLocks noChangeAspect="1"/>
          </p:cNvPicPr>
          <p:nvPr/>
        </p:nvPicPr>
        <p:blipFill>
          <a:blip r:embed="rId3"/>
          <a:stretch>
            <a:fillRect/>
          </a:stretch>
        </p:blipFill>
        <p:spPr>
          <a:xfrm>
            <a:off x="481445" y="2434799"/>
            <a:ext cx="6462278" cy="1403911"/>
          </a:xfrm>
          <a:prstGeom prst="rect">
            <a:avLst/>
          </a:prstGeom>
        </p:spPr>
      </p:pic>
      <p:pic>
        <p:nvPicPr>
          <p:cNvPr id="5" name="Picture 6" descr="Table&#10;&#10;Description automatically generated">
            <a:extLst>
              <a:ext uri="{FF2B5EF4-FFF2-40B4-BE49-F238E27FC236}">
                <a16:creationId xmlns:a16="http://schemas.microsoft.com/office/drawing/2014/main" id="{F5E7CB50-5F82-E046-7F8D-249080133912}"/>
              </a:ext>
            </a:extLst>
          </p:cNvPr>
          <p:cNvPicPr>
            <a:picLocks noChangeAspect="1"/>
          </p:cNvPicPr>
          <p:nvPr/>
        </p:nvPicPr>
        <p:blipFill>
          <a:blip r:embed="rId4"/>
          <a:stretch>
            <a:fillRect/>
          </a:stretch>
        </p:blipFill>
        <p:spPr>
          <a:xfrm>
            <a:off x="412173" y="2468882"/>
            <a:ext cx="6596494" cy="2141042"/>
          </a:xfrm>
          <a:prstGeom prst="rect">
            <a:avLst/>
          </a:prstGeom>
        </p:spPr>
      </p:pic>
    </p:spTree>
    <p:extLst>
      <p:ext uri="{BB962C8B-B14F-4D97-AF65-F5344CB8AC3E}">
        <p14:creationId xmlns:p14="http://schemas.microsoft.com/office/powerpoint/2010/main" val="50364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994B3-A5C5-D4F4-C414-35635566EA5F}"/>
              </a:ext>
            </a:extLst>
          </p:cNvPr>
          <p:cNvSpPr>
            <a:spLocks noGrp="1"/>
          </p:cNvSpPr>
          <p:nvPr>
            <p:ph type="title"/>
          </p:nvPr>
        </p:nvSpPr>
        <p:spPr/>
        <p:txBody>
          <a:bodyPr>
            <a:normAutofit fontScale="90000"/>
          </a:bodyPr>
          <a:lstStyle/>
          <a:p>
            <a:r>
              <a:rPr lang="en-US"/>
              <a:t>Weaknesses: Context Sensitivity</a:t>
            </a:r>
          </a:p>
        </p:txBody>
      </p:sp>
      <p:sp>
        <p:nvSpPr>
          <p:cNvPr id="3" name="Text Placeholder 2">
            <a:extLst>
              <a:ext uri="{FF2B5EF4-FFF2-40B4-BE49-F238E27FC236}">
                <a16:creationId xmlns:a16="http://schemas.microsoft.com/office/drawing/2014/main" id="{761A3536-F630-F710-61E5-8433978FF21E}"/>
              </a:ext>
            </a:extLst>
          </p:cNvPr>
          <p:cNvSpPr>
            <a:spLocks noGrp="1"/>
          </p:cNvSpPr>
          <p:nvPr>
            <p:ph type="body" idx="1"/>
          </p:nvPr>
        </p:nvSpPr>
        <p:spPr/>
        <p:txBody>
          <a:bodyPr/>
          <a:lstStyle/>
          <a:p>
            <a:pPr>
              <a:lnSpc>
                <a:spcPct val="114999"/>
              </a:lnSpc>
            </a:pPr>
            <a:r>
              <a:rPr lang="en-US"/>
              <a:t>Sensitivity of model to different contexts</a:t>
            </a:r>
          </a:p>
          <a:p>
            <a:pPr lvl="1">
              <a:lnSpc>
                <a:spcPct val="114999"/>
              </a:lnSpc>
            </a:pPr>
            <a:r>
              <a:rPr lang="en-US"/>
              <a:t>Prompt tuning</a:t>
            </a:r>
          </a:p>
        </p:txBody>
      </p:sp>
      <p:sp>
        <p:nvSpPr>
          <p:cNvPr id="6" name="Google Shape;67;p14">
            <a:extLst>
              <a:ext uri="{FF2B5EF4-FFF2-40B4-BE49-F238E27FC236}">
                <a16:creationId xmlns:a16="http://schemas.microsoft.com/office/drawing/2014/main" id="{78CACBA6-1A72-E910-6759-B5CE4B3A8684}"/>
              </a:ext>
            </a:extLst>
          </p:cNvPr>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Neha, Steven</a:t>
            </a:r>
            <a:endParaRPr/>
          </a:p>
        </p:txBody>
      </p:sp>
      <p:pic>
        <p:nvPicPr>
          <p:cNvPr id="4" name="Picture 6" descr="Text&#10;&#10;Description automatically generated">
            <a:extLst>
              <a:ext uri="{FF2B5EF4-FFF2-40B4-BE49-F238E27FC236}">
                <a16:creationId xmlns:a16="http://schemas.microsoft.com/office/drawing/2014/main" id="{B92A9C9F-09A5-E933-C517-1C746434B2CA}"/>
              </a:ext>
            </a:extLst>
          </p:cNvPr>
          <p:cNvPicPr>
            <a:picLocks noChangeAspect="1"/>
          </p:cNvPicPr>
          <p:nvPr/>
        </p:nvPicPr>
        <p:blipFill>
          <a:blip r:embed="rId3"/>
          <a:stretch>
            <a:fillRect/>
          </a:stretch>
        </p:blipFill>
        <p:spPr>
          <a:xfrm>
            <a:off x="1191221" y="1954671"/>
            <a:ext cx="6832996" cy="1823517"/>
          </a:xfrm>
          <a:prstGeom prst="rect">
            <a:avLst/>
          </a:prstGeom>
        </p:spPr>
      </p:pic>
    </p:spTree>
    <p:extLst>
      <p:ext uri="{BB962C8B-B14F-4D97-AF65-F5344CB8AC3E}">
        <p14:creationId xmlns:p14="http://schemas.microsoft.com/office/powerpoint/2010/main" val="410696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994B3-A5C5-D4F4-C414-35635566EA5F}"/>
              </a:ext>
            </a:extLst>
          </p:cNvPr>
          <p:cNvSpPr>
            <a:spLocks noGrp="1"/>
          </p:cNvSpPr>
          <p:nvPr>
            <p:ph type="title"/>
          </p:nvPr>
        </p:nvSpPr>
        <p:spPr/>
        <p:txBody>
          <a:bodyPr>
            <a:normAutofit fontScale="90000"/>
          </a:bodyPr>
          <a:lstStyle/>
          <a:p>
            <a:r>
              <a:rPr lang="en-US"/>
              <a:t>Weaknesses: Context Window</a:t>
            </a:r>
          </a:p>
        </p:txBody>
      </p:sp>
      <p:sp>
        <p:nvSpPr>
          <p:cNvPr id="3" name="Text Placeholder 2">
            <a:extLst>
              <a:ext uri="{FF2B5EF4-FFF2-40B4-BE49-F238E27FC236}">
                <a16:creationId xmlns:a16="http://schemas.microsoft.com/office/drawing/2014/main" id="{761A3536-F630-F710-61E5-8433978FF21E}"/>
              </a:ext>
            </a:extLst>
          </p:cNvPr>
          <p:cNvSpPr>
            <a:spLocks noGrp="1"/>
          </p:cNvSpPr>
          <p:nvPr>
            <p:ph type="body" idx="1"/>
          </p:nvPr>
        </p:nvSpPr>
        <p:spPr/>
        <p:txBody>
          <a:bodyPr/>
          <a:lstStyle/>
          <a:p>
            <a:pPr>
              <a:lnSpc>
                <a:spcPct val="114999"/>
              </a:lnSpc>
            </a:pPr>
            <a:r>
              <a:rPr lang="en-US"/>
              <a:t>Context size is capped at 2048 tokens</a:t>
            </a:r>
          </a:p>
        </p:txBody>
      </p:sp>
      <p:sp>
        <p:nvSpPr>
          <p:cNvPr id="6" name="Google Shape;67;p14">
            <a:extLst>
              <a:ext uri="{FF2B5EF4-FFF2-40B4-BE49-F238E27FC236}">
                <a16:creationId xmlns:a16="http://schemas.microsoft.com/office/drawing/2014/main" id="{78CACBA6-1A72-E910-6759-B5CE4B3A8684}"/>
              </a:ext>
            </a:extLst>
          </p:cNvPr>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Neha, Steven</a:t>
            </a:r>
            <a:endParaRPr/>
          </a:p>
        </p:txBody>
      </p:sp>
      <p:pic>
        <p:nvPicPr>
          <p:cNvPr id="5" name="Picture 6" descr="A picture containing text&#10;&#10;Description automatically generated">
            <a:extLst>
              <a:ext uri="{FF2B5EF4-FFF2-40B4-BE49-F238E27FC236}">
                <a16:creationId xmlns:a16="http://schemas.microsoft.com/office/drawing/2014/main" id="{74B0CDE5-AABD-3F4F-9FBD-36667D4C42A8}"/>
              </a:ext>
            </a:extLst>
          </p:cNvPr>
          <p:cNvPicPr>
            <a:picLocks noChangeAspect="1"/>
          </p:cNvPicPr>
          <p:nvPr/>
        </p:nvPicPr>
        <p:blipFill>
          <a:blip r:embed="rId3"/>
          <a:stretch>
            <a:fillRect/>
          </a:stretch>
        </p:blipFill>
        <p:spPr>
          <a:xfrm>
            <a:off x="753666" y="1816941"/>
            <a:ext cx="4305895" cy="2875859"/>
          </a:xfrm>
          <a:prstGeom prst="rect">
            <a:avLst/>
          </a:prstGeom>
        </p:spPr>
      </p:pic>
      <p:sp>
        <p:nvSpPr>
          <p:cNvPr id="7" name="TextBox 6">
            <a:extLst>
              <a:ext uri="{FF2B5EF4-FFF2-40B4-BE49-F238E27FC236}">
                <a16:creationId xmlns:a16="http://schemas.microsoft.com/office/drawing/2014/main" id="{1A1D3E5F-9A08-B797-F01D-F8444E96B166}"/>
              </a:ext>
            </a:extLst>
          </p:cNvPr>
          <p:cNvSpPr txBox="1"/>
          <p:nvPr/>
        </p:nvSpPr>
        <p:spPr>
          <a:xfrm>
            <a:off x="5107781" y="1553765"/>
            <a:ext cx="3554014" cy="523220"/>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rPr>
              <a:t>What about in-context learning on long-form or document level tasks? </a:t>
            </a:r>
          </a:p>
        </p:txBody>
      </p:sp>
      <p:sp>
        <p:nvSpPr>
          <p:cNvPr id="9" name="TextBox 8">
            <a:extLst>
              <a:ext uri="{FF2B5EF4-FFF2-40B4-BE49-F238E27FC236}">
                <a16:creationId xmlns:a16="http://schemas.microsoft.com/office/drawing/2014/main" id="{3B856E33-4C65-9230-1B4C-346A0950D1DC}"/>
              </a:ext>
            </a:extLst>
          </p:cNvPr>
          <p:cNvSpPr txBox="1"/>
          <p:nvPr/>
        </p:nvSpPr>
        <p:spPr>
          <a:xfrm>
            <a:off x="5107780" y="2312787"/>
            <a:ext cx="3554014" cy="523220"/>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rPr>
              <a:t>Some tasks may be better suited for fine-tuning due to context limit.</a:t>
            </a:r>
          </a:p>
        </p:txBody>
      </p:sp>
    </p:spTree>
    <p:extLst>
      <p:ext uri="{BB962C8B-B14F-4D97-AF65-F5344CB8AC3E}">
        <p14:creationId xmlns:p14="http://schemas.microsoft.com/office/powerpoint/2010/main" val="6497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E121-1630-9270-1346-6ED00C7A0A1D}"/>
              </a:ext>
            </a:extLst>
          </p:cNvPr>
          <p:cNvSpPr>
            <a:spLocks noGrp="1"/>
          </p:cNvSpPr>
          <p:nvPr>
            <p:ph type="title"/>
          </p:nvPr>
        </p:nvSpPr>
        <p:spPr/>
        <p:txBody>
          <a:bodyPr>
            <a:normAutofit fontScale="90000"/>
          </a:bodyPr>
          <a:lstStyle/>
          <a:p>
            <a:r>
              <a:rPr lang="en-US"/>
              <a:t>Motivation</a:t>
            </a:r>
            <a:br>
              <a:rPr lang="en-US"/>
            </a:br>
            <a:br>
              <a:rPr lang="en-US"/>
            </a:br>
            <a:br>
              <a:rPr lang="en-US"/>
            </a:br>
            <a:br>
              <a:rPr lang="en-US"/>
            </a:br>
            <a:br>
              <a:rPr lang="en-US"/>
            </a:br>
            <a:endParaRPr lang="en-US"/>
          </a:p>
        </p:txBody>
      </p:sp>
      <p:sp>
        <p:nvSpPr>
          <p:cNvPr id="3" name="Content Placeholder 2">
            <a:extLst>
              <a:ext uri="{FF2B5EF4-FFF2-40B4-BE49-F238E27FC236}">
                <a16:creationId xmlns:a16="http://schemas.microsoft.com/office/drawing/2014/main" id="{B5EB093F-261A-753E-64F4-B0E9F26ECFF2}"/>
              </a:ext>
            </a:extLst>
          </p:cNvPr>
          <p:cNvSpPr>
            <a:spLocks noGrp="1"/>
          </p:cNvSpPr>
          <p:nvPr>
            <p:ph idx="1"/>
          </p:nvPr>
        </p:nvSpPr>
        <p:spPr>
          <a:xfrm>
            <a:off x="456586" y="1253756"/>
            <a:ext cx="7886700" cy="3263504"/>
          </a:xfrm>
        </p:spPr>
        <p:txBody>
          <a:bodyPr>
            <a:normAutofit lnSpcReduction="10000"/>
          </a:bodyPr>
          <a:lstStyle/>
          <a:p>
            <a:r>
              <a:rPr lang="en-US"/>
              <a:t>Previous work pre-trained models have been directly fine-tuned</a:t>
            </a:r>
          </a:p>
          <a:p>
            <a:pPr lvl="1"/>
            <a:r>
              <a:rPr lang="en-US"/>
              <a:t>Limitation: despite task-agnostic architecture, need task-specific datasets and fine-tuning </a:t>
            </a:r>
          </a:p>
          <a:p>
            <a:r>
              <a:rPr lang="en-US"/>
              <a:t>Issues</a:t>
            </a:r>
          </a:p>
          <a:p>
            <a:pPr lvl="1"/>
            <a:r>
              <a:rPr lang="en-US"/>
              <a:t>Large datasets needed for every new task constrains applicability</a:t>
            </a:r>
          </a:p>
          <a:p>
            <a:pPr lvl="1"/>
            <a:r>
              <a:rPr lang="en-US"/>
              <a:t>Generalization in the above setting can be poor</a:t>
            </a:r>
          </a:p>
          <a:p>
            <a:pPr lvl="1"/>
            <a:r>
              <a:rPr lang="en-US"/>
              <a:t>Humans can generally perform a new language task from only a few examples or from simple instructions – something which current NLP systems still largely struggle to do </a:t>
            </a:r>
          </a:p>
          <a:p>
            <a:r>
              <a:rPr lang="en-US"/>
              <a:t>As a result, we would want a universal model trained for diverse skills which might contain many parameters to adapt to different tasks.</a:t>
            </a:r>
          </a:p>
          <a:p>
            <a:r>
              <a:rPr lang="en-US"/>
              <a:t>GPT-3, an autoregressive language model with 175 billion parameters, 10x more than any previous non-sparse language model.</a:t>
            </a:r>
          </a:p>
        </p:txBody>
      </p:sp>
    </p:spTree>
    <p:extLst>
      <p:ext uri="{BB962C8B-B14F-4D97-AF65-F5344CB8AC3E}">
        <p14:creationId xmlns:p14="http://schemas.microsoft.com/office/powerpoint/2010/main" val="1524667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Reproducibility</a:t>
            </a:r>
            <a:endParaRPr lang="en-US" err="1"/>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US"/>
              <a:t>Not open sourced </a:t>
            </a:r>
          </a:p>
          <a:p>
            <a:pPr marL="742950" lvl="1">
              <a:lnSpc>
                <a:spcPct val="114999"/>
              </a:lnSpc>
              <a:spcAft>
                <a:spcPts val="1200"/>
              </a:spcAft>
              <a:buSzPts val="1800"/>
            </a:pPr>
            <a:r>
              <a:rPr lang="en-US"/>
              <a:t>OPT paper (Zhang et al.)</a:t>
            </a:r>
            <a:r>
              <a:rPr lang="en-US" sz="1600" baseline="30000"/>
              <a:t>[1]</a:t>
            </a:r>
          </a:p>
          <a:p>
            <a:pPr marL="285750" indent="-285750">
              <a:lnSpc>
                <a:spcPct val="114999"/>
              </a:lnSpc>
              <a:spcAft>
                <a:spcPts val="1200"/>
              </a:spcAft>
            </a:pPr>
            <a:r>
              <a:rPr lang="en-US"/>
              <a:t>No recommendations for updating model with new info </a:t>
            </a:r>
          </a:p>
          <a:p>
            <a:pPr lvl="1">
              <a:lnSpc>
                <a:spcPct val="114999"/>
              </a:lnSpc>
              <a:spcAft>
                <a:spcPts val="1200"/>
              </a:spcAft>
            </a:pPr>
            <a:r>
              <a:rPr lang="en-US"/>
              <a:t>Example: COVID-19 pandemic</a:t>
            </a:r>
          </a:p>
          <a:p>
            <a:pPr lvl="1">
              <a:lnSpc>
                <a:spcPct val="114999"/>
              </a:lnSpc>
              <a:spcAft>
                <a:spcPts val="1200"/>
              </a:spcAft>
            </a:pPr>
            <a:endParaRPr lang="en-US"/>
          </a:p>
          <a:p>
            <a:pPr marL="285750" indent="-285750">
              <a:lnSpc>
                <a:spcPct val="114999"/>
              </a:lnSpc>
              <a:spcAft>
                <a:spcPts val="1200"/>
              </a:spcAft>
            </a:pPr>
            <a:endParaRPr lang="en-US"/>
          </a:p>
        </p:txBody>
      </p:sp>
      <p:sp>
        <p:nvSpPr>
          <p:cNvPr id="67" name="Google Shape;67;p1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Neha, Steven</a:t>
            </a:r>
            <a:endParaRPr/>
          </a:p>
        </p:txBody>
      </p:sp>
      <p:sp>
        <p:nvSpPr>
          <p:cNvPr id="2" name="TextBox 1">
            <a:extLst>
              <a:ext uri="{FF2B5EF4-FFF2-40B4-BE49-F238E27FC236}">
                <a16:creationId xmlns:a16="http://schemas.microsoft.com/office/drawing/2014/main" id="{0A709585-485D-716F-CF79-AFD3FA7EE323}"/>
              </a:ext>
            </a:extLst>
          </p:cNvPr>
          <p:cNvSpPr txBox="1"/>
          <p:nvPr/>
        </p:nvSpPr>
        <p:spPr>
          <a:xfrm>
            <a:off x="313151" y="4401724"/>
            <a:ext cx="5989918"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[1] OPT: Open Pre-trained Transformer Language Models</a:t>
            </a:r>
          </a:p>
        </p:txBody>
      </p:sp>
    </p:spTree>
    <p:extLst>
      <p:ext uri="{BB962C8B-B14F-4D97-AF65-F5344CB8AC3E}">
        <p14:creationId xmlns:p14="http://schemas.microsoft.com/office/powerpoint/2010/main" val="3858899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Experiments &amp; Demo</a:t>
            </a:r>
            <a:endParaRPr lang="en-US"/>
          </a:p>
        </p:txBody>
      </p:sp>
      <p:sp>
        <p:nvSpPr>
          <p:cNvPr id="73" name="Google Shape;73;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a:lnSpc>
                <a:spcPct val="114999"/>
              </a:lnSpc>
              <a:buNone/>
            </a:pPr>
            <a:r>
              <a:rPr lang="en-US" b="1"/>
              <a:t>Format: Instruction + Query</a:t>
            </a:r>
            <a:endParaRPr lang="en-US"/>
          </a:p>
          <a:p>
            <a:pPr>
              <a:lnSpc>
                <a:spcPct val="114999"/>
              </a:lnSpc>
              <a:buNone/>
            </a:pPr>
            <a:endParaRPr lang="en-US" b="1"/>
          </a:p>
          <a:p>
            <a:pPr>
              <a:lnSpc>
                <a:spcPct val="114999"/>
              </a:lnSpc>
              <a:buNone/>
            </a:pPr>
            <a:r>
              <a:rPr lang="en-US" b="1"/>
              <a:t>Question Answering:</a:t>
            </a:r>
            <a:r>
              <a:rPr lang="en-US"/>
              <a:t> Instruction + Question + A:(Answer Prompt)</a:t>
            </a:r>
          </a:p>
          <a:p>
            <a:pPr>
              <a:lnSpc>
                <a:spcPct val="114999"/>
              </a:lnSpc>
              <a:buNone/>
            </a:pPr>
            <a:r>
              <a:rPr lang="en-US"/>
              <a:t>        Models possess commonsense knowledge and can remember some facts</a:t>
            </a:r>
          </a:p>
          <a:p>
            <a:pPr>
              <a:lnSpc>
                <a:spcPct val="114999"/>
              </a:lnSpc>
              <a:buNone/>
            </a:pPr>
            <a:endParaRPr lang="en-US" b="1"/>
          </a:p>
          <a:p>
            <a:pPr>
              <a:lnSpc>
                <a:spcPct val="114999"/>
              </a:lnSpc>
              <a:buNone/>
            </a:pPr>
            <a:r>
              <a:rPr lang="en-US" b="1"/>
              <a:t>Translation:</a:t>
            </a:r>
            <a:r>
              <a:rPr lang="en-US"/>
              <a:t> Instruction + text in source language</a:t>
            </a:r>
          </a:p>
          <a:p>
            <a:pPr>
              <a:lnSpc>
                <a:spcPct val="114999"/>
              </a:lnSpc>
              <a:buNone/>
            </a:pPr>
            <a:endParaRPr lang="en-US" b="1"/>
          </a:p>
          <a:p>
            <a:pPr>
              <a:lnSpc>
                <a:spcPct val="114999"/>
              </a:lnSpc>
              <a:buNone/>
            </a:pPr>
            <a:r>
              <a:rPr lang="en-US" b="1"/>
              <a:t>Sentiment Classification: </a:t>
            </a:r>
            <a:r>
              <a:rPr lang="en-US"/>
              <a:t>Instruction + Sentence + Tweet sentiment ratings:(Answer Prompt)</a:t>
            </a:r>
          </a:p>
          <a:p>
            <a:pPr marL="0" indent="0">
              <a:lnSpc>
                <a:spcPct val="114999"/>
              </a:lnSpc>
              <a:spcAft>
                <a:spcPts val="400"/>
              </a:spcAft>
              <a:buNone/>
            </a:pPr>
            <a:endParaRPr lang="en-US"/>
          </a:p>
          <a:p>
            <a:pPr marL="0" indent="0">
              <a:lnSpc>
                <a:spcPct val="114999"/>
              </a:lnSpc>
              <a:spcAft>
                <a:spcPts val="200"/>
              </a:spcAft>
              <a:buNone/>
            </a:pPr>
            <a:r>
              <a:rPr lang="en-US"/>
              <a:t>Demo: </a:t>
            </a:r>
            <a:r>
              <a:rPr lang="en-US" sz="1400">
                <a:hlinkClick r:id="rId3"/>
              </a:rPr>
              <a:t>https://colab.research.google.com/drive/16WRWYYoulZrR0FLQqjoRNoxL7frtBZ1c?usp=sharing</a:t>
            </a:r>
            <a:r>
              <a:rPr lang="en-US" sz="1400"/>
              <a:t> </a:t>
            </a:r>
            <a:endParaRPr lang="en-US"/>
          </a:p>
          <a:p>
            <a:pPr marL="0" indent="0">
              <a:lnSpc>
                <a:spcPct val="114999"/>
              </a:lnSpc>
              <a:spcAft>
                <a:spcPts val="200"/>
              </a:spcAft>
              <a:buNone/>
            </a:pPr>
            <a:r>
              <a:rPr lang="en-US" sz="1700"/>
              <a:t>Playground</a:t>
            </a:r>
            <a:r>
              <a:rPr lang="en-US" sz="1400"/>
              <a:t>. </a:t>
            </a:r>
            <a:r>
              <a:rPr lang="en-US" sz="1400">
                <a:hlinkClick r:id="rId4"/>
              </a:rPr>
              <a:t>https://beta.openai.com/playground</a:t>
            </a:r>
            <a:r>
              <a:rPr lang="en-US" sz="1400"/>
              <a:t> </a:t>
            </a:r>
          </a:p>
          <a:p>
            <a:pPr marL="0" indent="0">
              <a:lnSpc>
                <a:spcPct val="114999"/>
              </a:lnSpc>
              <a:spcAft>
                <a:spcPts val="200"/>
              </a:spcAft>
              <a:buNone/>
            </a:pPr>
            <a:r>
              <a:rPr lang="en-US" sz="1400"/>
              <a:t>Etc. </a:t>
            </a:r>
            <a:r>
              <a:rPr lang="en-US" sz="1400">
                <a:hlinkClick r:id="rId5"/>
              </a:rPr>
              <a:t>https://beta.openai.com/examples</a:t>
            </a:r>
            <a:r>
              <a:rPr lang="en-US" sz="1400"/>
              <a:t> </a:t>
            </a:r>
            <a:endParaRPr lang="en-US"/>
          </a:p>
          <a:p>
            <a:pPr marL="0" indent="0">
              <a:lnSpc>
                <a:spcPct val="114999"/>
              </a:lnSpc>
              <a:spcAft>
                <a:spcPts val="1200"/>
              </a:spcAft>
              <a:buNone/>
            </a:pPr>
            <a:endParaRPr lang="en-US" sz="1400"/>
          </a:p>
          <a:p>
            <a:pPr marL="0" indent="0">
              <a:lnSpc>
                <a:spcPct val="114999"/>
              </a:lnSpc>
              <a:spcAft>
                <a:spcPts val="1200"/>
              </a:spcAft>
              <a:buNone/>
            </a:pPr>
            <a:endParaRPr lang="en-US" sz="1400"/>
          </a:p>
        </p:txBody>
      </p:sp>
      <p:sp>
        <p:nvSpPr>
          <p:cNvPr id="74" name="Google Shape;74;p15"/>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None/>
            </a:pPr>
            <a:r>
              <a:rPr lang="en"/>
              <a:t>👩🏽‍🔬: </a:t>
            </a:r>
            <a:r>
              <a:rPr lang="en-US"/>
              <a:t>Boyuan Zheng and Vicky Zeng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733A8-358F-EF73-BA1F-79FAE0231D71}"/>
              </a:ext>
            </a:extLst>
          </p:cNvPr>
          <p:cNvSpPr>
            <a:spLocks noGrp="1"/>
          </p:cNvSpPr>
          <p:nvPr>
            <p:ph type="title"/>
          </p:nvPr>
        </p:nvSpPr>
        <p:spPr/>
        <p:txBody>
          <a:bodyPr>
            <a:normAutofit fontScale="90000"/>
          </a:bodyPr>
          <a:lstStyle/>
          <a:p>
            <a:r>
              <a:rPr lang="en-US"/>
              <a:t>Experiments - Utilizing newly-defined, novel words</a:t>
            </a:r>
          </a:p>
          <a:p>
            <a:br>
              <a:rPr lang="en-US"/>
            </a:br>
            <a:endParaRPr lang="en-US"/>
          </a:p>
        </p:txBody>
      </p:sp>
      <p:sp>
        <p:nvSpPr>
          <p:cNvPr id="3" name="Text Placeholder 2">
            <a:extLst>
              <a:ext uri="{FF2B5EF4-FFF2-40B4-BE49-F238E27FC236}">
                <a16:creationId xmlns:a16="http://schemas.microsoft.com/office/drawing/2014/main" id="{AB98777E-23EF-4788-DF45-66D025D2F62B}"/>
              </a:ext>
            </a:extLst>
          </p:cNvPr>
          <p:cNvSpPr>
            <a:spLocks noGrp="1"/>
          </p:cNvSpPr>
          <p:nvPr>
            <p:ph type="body" idx="1"/>
          </p:nvPr>
        </p:nvSpPr>
        <p:spPr/>
        <p:txBody>
          <a:bodyPr/>
          <a:lstStyle/>
          <a:p>
            <a:r>
              <a:rPr lang="en-US"/>
              <a:t>Ability to learn and utilize novel words (using a word in a sentence after given definition)</a:t>
            </a:r>
          </a:p>
          <a:p>
            <a:pPr>
              <a:lnSpc>
                <a:spcPct val="114999"/>
              </a:lnSpc>
            </a:pPr>
            <a:r>
              <a:rPr lang="en-US"/>
              <a:t>One-shot (sees one demonstration at inference time)</a:t>
            </a:r>
          </a:p>
          <a:p>
            <a:pPr marL="114300" indent="0">
              <a:lnSpc>
                <a:spcPct val="114999"/>
              </a:lnSpc>
              <a:buNone/>
            </a:pPr>
            <a:br>
              <a:rPr lang="en-US"/>
            </a:br>
            <a:endParaRPr lang="en-US"/>
          </a:p>
          <a:p>
            <a:pPr>
              <a:lnSpc>
                <a:spcPct val="114999"/>
              </a:lnSpc>
            </a:pPr>
            <a:r>
              <a:rPr lang="en-US"/>
              <a:t>Prompt | Response (An example of a sentence that uses the word is: ..)</a:t>
            </a:r>
          </a:p>
          <a:p>
            <a:pPr marL="114300" indent="0">
              <a:lnSpc>
                <a:spcPct val="114999"/>
              </a:lnSpc>
              <a:buNone/>
            </a:pPr>
            <a:br>
              <a:rPr lang="en-US"/>
            </a:br>
            <a:br>
              <a:rPr lang="en-US"/>
            </a:br>
            <a:endParaRPr lang="en-US"/>
          </a:p>
        </p:txBody>
      </p:sp>
      <p:sp>
        <p:nvSpPr>
          <p:cNvPr id="4" name="Text Placeholder 3">
            <a:extLst>
              <a:ext uri="{FF2B5EF4-FFF2-40B4-BE49-F238E27FC236}">
                <a16:creationId xmlns:a16="http://schemas.microsoft.com/office/drawing/2014/main" id="{599085F3-6B77-857B-F184-2A8604A22C41}"/>
              </a:ext>
            </a:extLst>
          </p:cNvPr>
          <p:cNvSpPr>
            <a:spLocks noGrp="1"/>
          </p:cNvSpPr>
          <p:nvPr>
            <p:ph type="body" idx="2"/>
          </p:nvPr>
        </p:nvSpPr>
        <p:spPr>
          <a:xfrm>
            <a:off x="314135" y="3865387"/>
            <a:ext cx="3155100" cy="453900"/>
          </a:xfrm>
        </p:spPr>
        <p:txBody>
          <a:bodyPr>
            <a:noAutofit/>
          </a:bodyPr>
          <a:lstStyle/>
          <a:p>
            <a:r>
              <a:rPr lang="en-US" sz="1800"/>
              <a:t>If zero-shot (no demonstration)</a:t>
            </a:r>
          </a:p>
        </p:txBody>
      </p:sp>
      <p:pic>
        <p:nvPicPr>
          <p:cNvPr id="8" name="Picture 8" descr="Text&#10;&#10;Description automatically generated">
            <a:extLst>
              <a:ext uri="{FF2B5EF4-FFF2-40B4-BE49-F238E27FC236}">
                <a16:creationId xmlns:a16="http://schemas.microsoft.com/office/drawing/2014/main" id="{79FE87BF-A2A5-F64D-21CF-71116C125F01}"/>
              </a:ext>
            </a:extLst>
          </p:cNvPr>
          <p:cNvPicPr>
            <a:picLocks noChangeAspect="1"/>
          </p:cNvPicPr>
          <p:nvPr/>
        </p:nvPicPr>
        <p:blipFill>
          <a:blip r:embed="rId2"/>
          <a:stretch>
            <a:fillRect/>
          </a:stretch>
        </p:blipFill>
        <p:spPr>
          <a:xfrm>
            <a:off x="861060" y="2312076"/>
            <a:ext cx="7818120" cy="366947"/>
          </a:xfrm>
          <a:prstGeom prst="rect">
            <a:avLst/>
          </a:prstGeom>
        </p:spPr>
      </p:pic>
      <p:pic>
        <p:nvPicPr>
          <p:cNvPr id="9" name="Picture 9" descr="Text&#10;&#10;Description automatically generated">
            <a:extLst>
              <a:ext uri="{FF2B5EF4-FFF2-40B4-BE49-F238E27FC236}">
                <a16:creationId xmlns:a16="http://schemas.microsoft.com/office/drawing/2014/main" id="{FB8CBBAD-38AD-316C-487F-0931295BC822}"/>
              </a:ext>
            </a:extLst>
          </p:cNvPr>
          <p:cNvPicPr>
            <a:picLocks noChangeAspect="1"/>
          </p:cNvPicPr>
          <p:nvPr/>
        </p:nvPicPr>
        <p:blipFill>
          <a:blip r:embed="rId3"/>
          <a:stretch>
            <a:fillRect/>
          </a:stretch>
        </p:blipFill>
        <p:spPr>
          <a:xfrm>
            <a:off x="457200" y="3256530"/>
            <a:ext cx="8229600" cy="337320"/>
          </a:xfrm>
          <a:prstGeom prst="rect">
            <a:avLst/>
          </a:prstGeom>
        </p:spPr>
      </p:pic>
      <p:pic>
        <p:nvPicPr>
          <p:cNvPr id="10" name="Picture 10" descr="Text&#10;&#10;Description automatically generated">
            <a:extLst>
              <a:ext uri="{FF2B5EF4-FFF2-40B4-BE49-F238E27FC236}">
                <a16:creationId xmlns:a16="http://schemas.microsoft.com/office/drawing/2014/main" id="{DF06F685-B427-655C-24D2-28E6627A8F67}"/>
              </a:ext>
            </a:extLst>
          </p:cNvPr>
          <p:cNvPicPr>
            <a:picLocks noChangeAspect="1"/>
          </p:cNvPicPr>
          <p:nvPr/>
        </p:nvPicPr>
        <p:blipFill>
          <a:blip r:embed="rId4"/>
          <a:stretch>
            <a:fillRect/>
          </a:stretch>
        </p:blipFill>
        <p:spPr>
          <a:xfrm>
            <a:off x="3413760" y="3796662"/>
            <a:ext cx="5273040" cy="1154436"/>
          </a:xfrm>
          <a:prstGeom prst="rect">
            <a:avLst/>
          </a:prstGeom>
        </p:spPr>
      </p:pic>
      <p:sp>
        <p:nvSpPr>
          <p:cNvPr id="12" name="Google Shape;74;p15">
            <a:extLst>
              <a:ext uri="{FF2B5EF4-FFF2-40B4-BE49-F238E27FC236}">
                <a16:creationId xmlns:a16="http://schemas.microsoft.com/office/drawing/2014/main" id="{6FE5E939-6EC3-949D-59A9-71FB1B81E563}"/>
              </a:ext>
            </a:extLst>
          </p:cNvPr>
          <p:cNvSpPr txBox="1">
            <a:spLocks/>
          </p:cNvSpPr>
          <p:nvPr/>
        </p:nvSpPr>
        <p:spPr>
          <a:xfrm>
            <a:off x="93155" y="4695967"/>
            <a:ext cx="3155100" cy="4539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1200"/>
              </a:spcAft>
              <a:buFont typeface="Corbel"/>
              <a:buNone/>
            </a:pPr>
            <a:r>
              <a:rPr lang="en"/>
              <a:t>👩🏽‍🔬: </a:t>
            </a:r>
            <a:r>
              <a:rPr lang="en-US"/>
              <a:t>Boyuan Zheng and Vicky Zeng</a:t>
            </a:r>
          </a:p>
        </p:txBody>
      </p:sp>
    </p:spTree>
    <p:extLst>
      <p:ext uri="{BB962C8B-B14F-4D97-AF65-F5344CB8AC3E}">
        <p14:creationId xmlns:p14="http://schemas.microsoft.com/office/powerpoint/2010/main" val="2511280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1458D-A426-C95A-318F-4364AEF22B08}"/>
              </a:ext>
            </a:extLst>
          </p:cNvPr>
          <p:cNvSpPr>
            <a:spLocks noGrp="1"/>
          </p:cNvSpPr>
          <p:nvPr>
            <p:ph type="title"/>
          </p:nvPr>
        </p:nvSpPr>
        <p:spPr/>
        <p:txBody>
          <a:bodyPr>
            <a:normAutofit fontScale="90000"/>
          </a:bodyPr>
          <a:lstStyle/>
          <a:p>
            <a:r>
              <a:rPr lang="en-US"/>
              <a:t>Experiments - Arithmetic and logical operations</a:t>
            </a:r>
          </a:p>
          <a:p>
            <a:br>
              <a:rPr lang="en-US"/>
            </a:br>
            <a:endParaRPr lang="en-US"/>
          </a:p>
        </p:txBody>
      </p:sp>
      <p:sp>
        <p:nvSpPr>
          <p:cNvPr id="3" name="Text Placeholder 2">
            <a:extLst>
              <a:ext uri="{FF2B5EF4-FFF2-40B4-BE49-F238E27FC236}">
                <a16:creationId xmlns:a16="http://schemas.microsoft.com/office/drawing/2014/main" id="{725691FD-7D6A-98DE-0C6B-B540FDA6F9C1}"/>
              </a:ext>
            </a:extLst>
          </p:cNvPr>
          <p:cNvSpPr>
            <a:spLocks noGrp="1"/>
          </p:cNvSpPr>
          <p:nvPr>
            <p:ph type="body" idx="1"/>
          </p:nvPr>
        </p:nvSpPr>
        <p:spPr>
          <a:xfrm>
            <a:off x="311700" y="1152475"/>
            <a:ext cx="8520600" cy="3827880"/>
          </a:xfrm>
        </p:spPr>
        <p:txBody>
          <a:bodyPr>
            <a:normAutofit/>
          </a:bodyPr>
          <a:lstStyle/>
          <a:p>
            <a:r>
              <a:rPr lang="en-US"/>
              <a:t>Arithmetic expressed in natural language and pure numbers</a:t>
            </a:r>
          </a:p>
          <a:p>
            <a:pPr>
              <a:lnSpc>
                <a:spcPct val="114999"/>
              </a:lnSpc>
            </a:pPr>
            <a:r>
              <a:rPr lang="en-US"/>
              <a:t>+ - * / &gt; &lt; &amp; | operators</a:t>
            </a:r>
          </a:p>
          <a:p>
            <a:pPr>
              <a:lnSpc>
                <a:spcPct val="114999"/>
              </a:lnSpc>
            </a:pPr>
            <a:r>
              <a:rPr lang="en-US"/>
              <a:t>Accuracy close to paper reports (~100% for &lt;= 3 digits, &gt; 25% for 4 digits)</a:t>
            </a:r>
          </a:p>
          <a:p>
            <a:pPr>
              <a:lnSpc>
                <a:spcPct val="114999"/>
              </a:lnSpc>
            </a:pPr>
            <a:r>
              <a:rPr lang="en-US"/>
              <a:t>Zero-shot (signs of arithmetic operation but incorrect)</a:t>
            </a:r>
            <a:br>
              <a:rPr lang="en-US"/>
            </a:br>
            <a:br>
              <a:rPr lang="en-US"/>
            </a:br>
            <a:endParaRPr lang="en-US"/>
          </a:p>
          <a:p>
            <a:pPr>
              <a:lnSpc>
                <a:spcPct val="114999"/>
              </a:lnSpc>
            </a:pPr>
            <a:r>
              <a:rPr lang="en-US"/>
              <a:t>One-shot (works for + - * / but not &gt; &lt; &amp; | )</a:t>
            </a:r>
          </a:p>
          <a:p>
            <a:pPr marL="114300" indent="0">
              <a:lnSpc>
                <a:spcPct val="114999"/>
              </a:lnSpc>
              <a:buNone/>
            </a:pPr>
            <a:br>
              <a:rPr lang="en-US"/>
            </a:br>
            <a:endParaRPr lang="en-US"/>
          </a:p>
          <a:p>
            <a:pPr>
              <a:lnSpc>
                <a:spcPct val="114999"/>
              </a:lnSpc>
            </a:pPr>
            <a:endParaRPr lang="en-US"/>
          </a:p>
          <a:p>
            <a:pPr>
              <a:lnSpc>
                <a:spcPct val="114999"/>
              </a:lnSpc>
            </a:pPr>
            <a:r>
              <a:rPr lang="en-US"/>
              <a:t>Few-shot (works for all operators)</a:t>
            </a:r>
          </a:p>
        </p:txBody>
      </p:sp>
      <p:pic>
        <p:nvPicPr>
          <p:cNvPr id="5" name="Picture 5" descr="A picture containing graphical user interface&#10;&#10;Description automatically generated">
            <a:extLst>
              <a:ext uri="{FF2B5EF4-FFF2-40B4-BE49-F238E27FC236}">
                <a16:creationId xmlns:a16="http://schemas.microsoft.com/office/drawing/2014/main" id="{ED175901-6C81-9D87-06C2-B90B8FCE065E}"/>
              </a:ext>
            </a:extLst>
          </p:cNvPr>
          <p:cNvPicPr>
            <a:picLocks noChangeAspect="1"/>
          </p:cNvPicPr>
          <p:nvPr/>
        </p:nvPicPr>
        <p:blipFill>
          <a:blip r:embed="rId2"/>
          <a:stretch>
            <a:fillRect/>
          </a:stretch>
        </p:blipFill>
        <p:spPr>
          <a:xfrm>
            <a:off x="853440" y="2571027"/>
            <a:ext cx="2857500" cy="473885"/>
          </a:xfrm>
          <a:prstGeom prst="rect">
            <a:avLst/>
          </a:prstGeom>
        </p:spPr>
      </p:pic>
      <p:pic>
        <p:nvPicPr>
          <p:cNvPr id="6" name="Picture 6" descr="Graphical user interface, text&#10;&#10;Description automatically generated">
            <a:extLst>
              <a:ext uri="{FF2B5EF4-FFF2-40B4-BE49-F238E27FC236}">
                <a16:creationId xmlns:a16="http://schemas.microsoft.com/office/drawing/2014/main" id="{91701D05-9D01-4824-8685-AD30F6B6FEB6}"/>
              </a:ext>
            </a:extLst>
          </p:cNvPr>
          <p:cNvPicPr>
            <a:picLocks noChangeAspect="1"/>
          </p:cNvPicPr>
          <p:nvPr/>
        </p:nvPicPr>
        <p:blipFill>
          <a:blip r:embed="rId3"/>
          <a:stretch>
            <a:fillRect/>
          </a:stretch>
        </p:blipFill>
        <p:spPr>
          <a:xfrm>
            <a:off x="3825240" y="2567337"/>
            <a:ext cx="2712720" cy="488887"/>
          </a:xfrm>
          <a:prstGeom prst="rect">
            <a:avLst/>
          </a:prstGeom>
        </p:spPr>
      </p:pic>
      <p:pic>
        <p:nvPicPr>
          <p:cNvPr id="7" name="Picture 7" descr="Graphical user interface, text&#10;&#10;Description automatically generated">
            <a:extLst>
              <a:ext uri="{FF2B5EF4-FFF2-40B4-BE49-F238E27FC236}">
                <a16:creationId xmlns:a16="http://schemas.microsoft.com/office/drawing/2014/main" id="{393757C3-1097-D244-CC2B-41AB922E5DF0}"/>
              </a:ext>
            </a:extLst>
          </p:cNvPr>
          <p:cNvPicPr>
            <a:picLocks noChangeAspect="1"/>
          </p:cNvPicPr>
          <p:nvPr/>
        </p:nvPicPr>
        <p:blipFill>
          <a:blip r:embed="rId4"/>
          <a:stretch>
            <a:fillRect/>
          </a:stretch>
        </p:blipFill>
        <p:spPr>
          <a:xfrm>
            <a:off x="834390" y="3498533"/>
            <a:ext cx="1790700" cy="523875"/>
          </a:xfrm>
          <a:prstGeom prst="rect">
            <a:avLst/>
          </a:prstGeom>
        </p:spPr>
      </p:pic>
      <p:pic>
        <p:nvPicPr>
          <p:cNvPr id="8" name="Picture 8" descr="Graphical user interface, application&#10;&#10;Description automatically generated">
            <a:extLst>
              <a:ext uri="{FF2B5EF4-FFF2-40B4-BE49-F238E27FC236}">
                <a16:creationId xmlns:a16="http://schemas.microsoft.com/office/drawing/2014/main" id="{B785C35E-3CA2-D866-080C-1AB9087B0AB9}"/>
              </a:ext>
            </a:extLst>
          </p:cNvPr>
          <p:cNvPicPr>
            <a:picLocks noChangeAspect="1"/>
          </p:cNvPicPr>
          <p:nvPr/>
        </p:nvPicPr>
        <p:blipFill>
          <a:blip r:embed="rId5"/>
          <a:stretch>
            <a:fillRect/>
          </a:stretch>
        </p:blipFill>
        <p:spPr>
          <a:xfrm>
            <a:off x="2733675" y="3500438"/>
            <a:ext cx="1764030" cy="520065"/>
          </a:xfrm>
          <a:prstGeom prst="rect">
            <a:avLst/>
          </a:prstGeom>
        </p:spPr>
      </p:pic>
      <p:pic>
        <p:nvPicPr>
          <p:cNvPr id="9" name="Picture 9">
            <a:extLst>
              <a:ext uri="{FF2B5EF4-FFF2-40B4-BE49-F238E27FC236}">
                <a16:creationId xmlns:a16="http://schemas.microsoft.com/office/drawing/2014/main" id="{B0DFAE18-D9C6-06CB-CC6E-1B6B13645DD4}"/>
              </a:ext>
            </a:extLst>
          </p:cNvPr>
          <p:cNvPicPr>
            <a:picLocks noChangeAspect="1"/>
          </p:cNvPicPr>
          <p:nvPr/>
        </p:nvPicPr>
        <p:blipFill>
          <a:blip r:embed="rId6"/>
          <a:stretch>
            <a:fillRect/>
          </a:stretch>
        </p:blipFill>
        <p:spPr>
          <a:xfrm>
            <a:off x="4219575" y="4150995"/>
            <a:ext cx="2061210" cy="864870"/>
          </a:xfrm>
          <a:prstGeom prst="rect">
            <a:avLst/>
          </a:prstGeom>
        </p:spPr>
      </p:pic>
      <p:pic>
        <p:nvPicPr>
          <p:cNvPr id="10" name="Picture 10" descr="Text&#10;&#10;Description automatically generated">
            <a:extLst>
              <a:ext uri="{FF2B5EF4-FFF2-40B4-BE49-F238E27FC236}">
                <a16:creationId xmlns:a16="http://schemas.microsoft.com/office/drawing/2014/main" id="{3E286056-5AAE-0F1C-1620-5CAF3498F28C}"/>
              </a:ext>
            </a:extLst>
          </p:cNvPr>
          <p:cNvPicPr>
            <a:picLocks noChangeAspect="1"/>
          </p:cNvPicPr>
          <p:nvPr/>
        </p:nvPicPr>
        <p:blipFill>
          <a:blip r:embed="rId7"/>
          <a:stretch>
            <a:fillRect/>
          </a:stretch>
        </p:blipFill>
        <p:spPr>
          <a:xfrm>
            <a:off x="6412230" y="3202305"/>
            <a:ext cx="1623060" cy="1802130"/>
          </a:xfrm>
          <a:prstGeom prst="rect">
            <a:avLst/>
          </a:prstGeom>
        </p:spPr>
      </p:pic>
      <p:sp>
        <p:nvSpPr>
          <p:cNvPr id="12" name="Google Shape;74;p15">
            <a:extLst>
              <a:ext uri="{FF2B5EF4-FFF2-40B4-BE49-F238E27FC236}">
                <a16:creationId xmlns:a16="http://schemas.microsoft.com/office/drawing/2014/main" id="{E77425A9-C9D5-E1F3-42D4-449B590A186D}"/>
              </a:ext>
            </a:extLst>
          </p:cNvPr>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None/>
            </a:pPr>
            <a:r>
              <a:rPr lang="en"/>
              <a:t>👩🏽‍🔬: Boyuan Zheng and Vicky Zeng</a:t>
            </a:r>
            <a:endParaRPr/>
          </a:p>
        </p:txBody>
      </p:sp>
    </p:spTree>
    <p:extLst>
      <p:ext uri="{BB962C8B-B14F-4D97-AF65-F5344CB8AC3E}">
        <p14:creationId xmlns:p14="http://schemas.microsoft.com/office/powerpoint/2010/main" val="2554695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665B-B3C7-E1DE-18F3-543347C4297C}"/>
              </a:ext>
            </a:extLst>
          </p:cNvPr>
          <p:cNvSpPr>
            <a:spLocks noGrp="1"/>
          </p:cNvSpPr>
          <p:nvPr>
            <p:ph type="title"/>
          </p:nvPr>
        </p:nvSpPr>
        <p:spPr/>
        <p:txBody>
          <a:bodyPr>
            <a:normAutofit fontScale="90000"/>
          </a:bodyPr>
          <a:lstStyle/>
          <a:p>
            <a:r>
              <a:rPr lang="en-US"/>
              <a:t>Limitations</a:t>
            </a:r>
          </a:p>
          <a:p>
            <a:br>
              <a:rPr lang="en-US"/>
            </a:br>
            <a:endParaRPr lang="en-US"/>
          </a:p>
        </p:txBody>
      </p:sp>
      <p:sp>
        <p:nvSpPr>
          <p:cNvPr id="3" name="Text Placeholder 2">
            <a:extLst>
              <a:ext uri="{FF2B5EF4-FFF2-40B4-BE49-F238E27FC236}">
                <a16:creationId xmlns:a16="http://schemas.microsoft.com/office/drawing/2014/main" id="{09F7E89B-86E3-3259-D7E8-A0B305E0080A}"/>
              </a:ext>
            </a:extLst>
          </p:cNvPr>
          <p:cNvSpPr>
            <a:spLocks noGrp="1"/>
          </p:cNvSpPr>
          <p:nvPr>
            <p:ph type="body" idx="1"/>
          </p:nvPr>
        </p:nvSpPr>
        <p:spPr/>
        <p:txBody>
          <a:bodyPr/>
          <a:lstStyle/>
          <a:p>
            <a:r>
              <a:rPr lang="en-US"/>
              <a:t>Probing its range of abilities (unusual tasks unlikely to be seen during training): </a:t>
            </a:r>
          </a:p>
          <a:p>
            <a:pPr>
              <a:lnSpc>
                <a:spcPct val="114999"/>
              </a:lnSpc>
            </a:pPr>
            <a:r>
              <a:rPr lang="en-US"/>
              <a:t>Optimistic performance for one-shot and few-shot setting</a:t>
            </a:r>
          </a:p>
          <a:p>
            <a:pPr>
              <a:lnSpc>
                <a:spcPct val="114999"/>
              </a:lnSpc>
            </a:pPr>
            <a:r>
              <a:rPr lang="en-US"/>
              <a:t>Beyond pure language: Other forms of reasoning (i.e. arithmetic) </a:t>
            </a:r>
          </a:p>
          <a:p>
            <a:pPr lvl="1">
              <a:lnSpc>
                <a:spcPct val="114999"/>
              </a:lnSpc>
            </a:pPr>
            <a:r>
              <a:rPr lang="en-US"/>
              <a:t>Reliable performance on &lt;= 3 digits</a:t>
            </a:r>
          </a:p>
          <a:p>
            <a:pPr lvl="1">
              <a:lnSpc>
                <a:spcPct val="114999"/>
              </a:lnSpc>
            </a:pPr>
            <a:r>
              <a:rPr lang="en-US"/>
              <a:t>instances of miscarried “1”s - evidence of reasoning</a:t>
            </a:r>
          </a:p>
          <a:p>
            <a:pPr lvl="1">
              <a:lnSpc>
                <a:spcPct val="114999"/>
              </a:lnSpc>
            </a:pPr>
            <a:r>
              <a:rPr lang="en-US"/>
              <a:t>25+% accuracy of 4 digits - limited generalization</a:t>
            </a:r>
          </a:p>
          <a:p>
            <a:pPr>
              <a:lnSpc>
                <a:spcPct val="114999"/>
              </a:lnSpc>
            </a:pPr>
            <a:r>
              <a:rPr lang="en-US"/>
              <a:t>Novel instances in language (i.e. newly defined words)</a:t>
            </a:r>
          </a:p>
          <a:p>
            <a:pPr lvl="1">
              <a:lnSpc>
                <a:spcPct val="114999"/>
              </a:lnSpc>
            </a:pPr>
            <a:r>
              <a:rPr lang="en-US"/>
              <a:t>Evidence of understanding and usage</a:t>
            </a:r>
          </a:p>
          <a:p>
            <a:pPr lvl="1">
              <a:lnSpc>
                <a:spcPct val="114999"/>
              </a:lnSpc>
            </a:pPr>
            <a:r>
              <a:rPr lang="en-US"/>
              <a:t>Attempt at conjugation and tense - limited</a:t>
            </a:r>
          </a:p>
        </p:txBody>
      </p:sp>
      <p:sp>
        <p:nvSpPr>
          <p:cNvPr id="6" name="Google Shape;74;p15">
            <a:extLst>
              <a:ext uri="{FF2B5EF4-FFF2-40B4-BE49-F238E27FC236}">
                <a16:creationId xmlns:a16="http://schemas.microsoft.com/office/drawing/2014/main" id="{EFC0B56D-3C81-7830-DED8-346F07BF5DB5}"/>
              </a:ext>
            </a:extLst>
          </p:cNvPr>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None/>
            </a:pPr>
            <a:r>
              <a:rPr lang="en"/>
              <a:t>👩🏽‍🔬: Boyuan Zheng and Vicky Zeng</a:t>
            </a:r>
            <a:endParaRPr/>
          </a:p>
        </p:txBody>
      </p:sp>
    </p:spTree>
    <p:extLst>
      <p:ext uri="{BB962C8B-B14F-4D97-AF65-F5344CB8AC3E}">
        <p14:creationId xmlns:p14="http://schemas.microsoft.com/office/powerpoint/2010/main" val="3772905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1" name="Google Shape;81;p16"/>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t>
            </a:r>
            <a:r>
              <a:rPr lang="en-US" err="1"/>
              <a:t>Aowei</a:t>
            </a:r>
            <a:r>
              <a:rPr lang="en-US"/>
              <a:t> Ding and </a:t>
            </a:r>
            <a:r>
              <a:rPr lang="en-US" err="1"/>
              <a:t>Lingfeng</a:t>
            </a:r>
            <a:r>
              <a:rPr lang="en-US"/>
              <a:t> Shen</a:t>
            </a:r>
          </a:p>
        </p:txBody>
      </p:sp>
      <p:sp>
        <p:nvSpPr>
          <p:cNvPr id="2" name="TextBox 1">
            <a:extLst>
              <a:ext uri="{FF2B5EF4-FFF2-40B4-BE49-F238E27FC236}">
                <a16:creationId xmlns:a16="http://schemas.microsoft.com/office/drawing/2014/main" id="{0CD496E4-8488-C7A4-B633-B173716F3FCB}"/>
              </a:ext>
            </a:extLst>
          </p:cNvPr>
          <p:cNvSpPr txBox="1"/>
          <p:nvPr/>
        </p:nvSpPr>
        <p:spPr>
          <a:xfrm>
            <a:off x="714830" y="550738"/>
            <a:ext cx="7480418"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Before GPT3</a:t>
            </a:r>
          </a:p>
          <a:p>
            <a:endParaRPr lang="en-US"/>
          </a:p>
          <a:p>
            <a:r>
              <a:rPr lang="en-US"/>
              <a:t>Limitation: </a:t>
            </a:r>
          </a:p>
          <a:p>
            <a:r>
              <a:rPr lang="en-US"/>
              <a:t>1. Need for a large dataset of labeled examples for every new task. </a:t>
            </a:r>
          </a:p>
          <a:p>
            <a:r>
              <a:rPr lang="en-US"/>
              <a:t>2. The generalization achieved under this can be poor. Training data vs Fine-tuning data.</a:t>
            </a:r>
          </a:p>
          <a:p>
            <a:r>
              <a:rPr lang="en-US"/>
              <a:t>3. Humans do not require large supervised dataset to learn most language tasks</a:t>
            </a:r>
          </a:p>
          <a:p>
            <a:endParaRPr lang="en-US"/>
          </a:p>
          <a:p>
            <a:r>
              <a:rPr lang="en-US"/>
              <a:t>Solution:</a:t>
            </a:r>
          </a:p>
          <a:p>
            <a:endParaRPr lang="en-US"/>
          </a:p>
          <a:p>
            <a:r>
              <a:rPr lang="en-US"/>
              <a:t>Meta-learning :</a:t>
            </a:r>
          </a:p>
          <a:p>
            <a:r>
              <a:rPr lang="en-US"/>
              <a:t>     Developing skills and pattern recognition abilities at training time. </a:t>
            </a:r>
          </a:p>
          <a:p>
            <a:r>
              <a:rPr lang="en-US"/>
              <a:t>     Performance not good</a:t>
            </a:r>
          </a:p>
          <a:p>
            <a:endParaRPr lang="en-US"/>
          </a:p>
          <a:p>
            <a:r>
              <a:rPr lang="en-US"/>
              <a:t>Increasing the capacity of the model:</a:t>
            </a:r>
          </a:p>
          <a:p>
            <a:r>
              <a:rPr lang="en-US"/>
              <a:t>     Log loss improved with scale. </a:t>
            </a:r>
          </a:p>
          <a:p>
            <a:r>
              <a:rPr lang="en-US"/>
              <a:t>     In-context learning absorbing skills and tasks within parameters</a:t>
            </a:r>
          </a:p>
          <a:p>
            <a:r>
              <a:rPr lang="en-US"/>
              <a:t>     Learning ability improved</a:t>
            </a:r>
          </a:p>
          <a:p>
            <a:endParaRPr lang="en-US"/>
          </a:p>
          <a:p>
            <a:endParaRPr lang="en-US"/>
          </a:p>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6E6F15-BE24-CAE2-BC92-07559F38F770}"/>
              </a:ext>
            </a:extLst>
          </p:cNvPr>
          <p:cNvSpPr>
            <a:spLocks noGrp="1"/>
          </p:cNvSpPr>
          <p:nvPr>
            <p:ph type="body" idx="2"/>
          </p:nvPr>
        </p:nvSpPr>
        <p:spPr/>
        <p:txBody>
          <a:bodyPr>
            <a:normAutofit fontScale="92500"/>
          </a:bodyPr>
          <a:lstStyle/>
          <a:p>
            <a:r>
              <a:rPr lang="en"/>
              <a:t>🏺: </a:t>
            </a:r>
            <a:r>
              <a:rPr lang="en" err="1"/>
              <a:t>Aowei</a:t>
            </a:r>
            <a:r>
              <a:rPr lang="en"/>
              <a:t> Ding and </a:t>
            </a:r>
            <a:r>
              <a:rPr lang="en" err="1"/>
              <a:t>Lingfeng</a:t>
            </a:r>
            <a:r>
              <a:rPr lang="en"/>
              <a:t> Shen</a:t>
            </a:r>
            <a:endParaRPr lang="en-US"/>
          </a:p>
          <a:p>
            <a:pPr>
              <a:lnSpc>
                <a:spcPct val="114999"/>
              </a:lnSpc>
            </a:pPr>
            <a:endParaRPr lang="en-US"/>
          </a:p>
        </p:txBody>
      </p:sp>
      <p:pic>
        <p:nvPicPr>
          <p:cNvPr id="6" name="Picture 6" descr="Table&#10;&#10;Description automatically generated">
            <a:extLst>
              <a:ext uri="{FF2B5EF4-FFF2-40B4-BE49-F238E27FC236}">
                <a16:creationId xmlns:a16="http://schemas.microsoft.com/office/drawing/2014/main" id="{6D0972E0-2B0C-88ED-AC99-01D2479A1651}"/>
              </a:ext>
            </a:extLst>
          </p:cNvPr>
          <p:cNvPicPr>
            <a:picLocks noChangeAspect="1"/>
          </p:cNvPicPr>
          <p:nvPr/>
        </p:nvPicPr>
        <p:blipFill>
          <a:blip r:embed="rId2"/>
          <a:stretch>
            <a:fillRect/>
          </a:stretch>
        </p:blipFill>
        <p:spPr>
          <a:xfrm>
            <a:off x="1095608" y="237915"/>
            <a:ext cx="6827333" cy="4158894"/>
          </a:xfrm>
          <a:prstGeom prst="rect">
            <a:avLst/>
          </a:prstGeom>
        </p:spPr>
      </p:pic>
    </p:spTree>
    <p:extLst>
      <p:ext uri="{BB962C8B-B14F-4D97-AF65-F5344CB8AC3E}">
        <p14:creationId xmlns:p14="http://schemas.microsoft.com/office/powerpoint/2010/main" val="411427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1" name="Google Shape;81;p16"/>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t>
            </a:r>
            <a:r>
              <a:rPr lang="en" err="1"/>
              <a:t>Aowei</a:t>
            </a:r>
            <a:r>
              <a:rPr lang="en"/>
              <a:t> Ding and </a:t>
            </a:r>
            <a:r>
              <a:rPr lang="en" err="1"/>
              <a:t>Lingfeng</a:t>
            </a:r>
            <a:r>
              <a:rPr lang="en"/>
              <a:t> Shen</a:t>
            </a:r>
            <a:endParaRPr/>
          </a:p>
        </p:txBody>
      </p:sp>
      <p:pic>
        <p:nvPicPr>
          <p:cNvPr id="4" name="Picture 4" descr="Text&#10;&#10;Description automatically generated">
            <a:extLst>
              <a:ext uri="{FF2B5EF4-FFF2-40B4-BE49-F238E27FC236}">
                <a16:creationId xmlns:a16="http://schemas.microsoft.com/office/drawing/2014/main" id="{D7BFB330-1A5C-1D3F-7D55-29D3AFC36A91}"/>
              </a:ext>
            </a:extLst>
          </p:cNvPr>
          <p:cNvPicPr>
            <a:picLocks noChangeAspect="1"/>
          </p:cNvPicPr>
          <p:nvPr/>
        </p:nvPicPr>
        <p:blipFill>
          <a:blip r:embed="rId3"/>
          <a:stretch>
            <a:fillRect/>
          </a:stretch>
        </p:blipFill>
        <p:spPr>
          <a:xfrm>
            <a:off x="375250" y="311629"/>
            <a:ext cx="8167057" cy="3894826"/>
          </a:xfrm>
          <a:prstGeom prst="rect">
            <a:avLst/>
          </a:prstGeom>
        </p:spPr>
      </p:pic>
    </p:spTree>
    <p:extLst>
      <p:ext uri="{BB962C8B-B14F-4D97-AF65-F5344CB8AC3E}">
        <p14:creationId xmlns:p14="http://schemas.microsoft.com/office/powerpoint/2010/main" val="2255402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1" name="Google Shape;81;p16"/>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t>
            </a:r>
            <a:r>
              <a:rPr lang="en" err="1"/>
              <a:t>Aowei</a:t>
            </a:r>
            <a:r>
              <a:rPr lang="en"/>
              <a:t> Ding and </a:t>
            </a:r>
            <a:r>
              <a:rPr lang="en" err="1"/>
              <a:t>Lingfeng</a:t>
            </a:r>
            <a:r>
              <a:rPr lang="en"/>
              <a:t> Shen</a:t>
            </a:r>
            <a:endParaRPr/>
          </a:p>
        </p:txBody>
      </p:sp>
      <p:sp>
        <p:nvSpPr>
          <p:cNvPr id="3" name="TextBox 2">
            <a:extLst>
              <a:ext uri="{FF2B5EF4-FFF2-40B4-BE49-F238E27FC236}">
                <a16:creationId xmlns:a16="http://schemas.microsoft.com/office/drawing/2014/main" id="{7BCE320F-A5EA-58C1-55F6-331EAF53FDCC}"/>
              </a:ext>
            </a:extLst>
          </p:cNvPr>
          <p:cNvSpPr txBox="1"/>
          <p:nvPr/>
        </p:nvSpPr>
        <p:spPr>
          <a:xfrm>
            <a:off x="688133" y="508121"/>
            <a:ext cx="36531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Weakly Depend on models shape</a:t>
            </a:r>
          </a:p>
        </p:txBody>
      </p:sp>
      <p:pic>
        <p:nvPicPr>
          <p:cNvPr id="5" name="Picture 5" descr="Graphical user interface, chart, line chart&#10;&#10;Description automatically generated">
            <a:extLst>
              <a:ext uri="{FF2B5EF4-FFF2-40B4-BE49-F238E27FC236}">
                <a16:creationId xmlns:a16="http://schemas.microsoft.com/office/drawing/2014/main" id="{D8912E34-585F-6AEF-6423-F31EDD84D4BF}"/>
              </a:ext>
            </a:extLst>
          </p:cNvPr>
          <p:cNvPicPr>
            <a:picLocks noChangeAspect="1"/>
          </p:cNvPicPr>
          <p:nvPr/>
        </p:nvPicPr>
        <p:blipFill>
          <a:blip r:embed="rId3"/>
          <a:stretch>
            <a:fillRect/>
          </a:stretch>
        </p:blipFill>
        <p:spPr>
          <a:xfrm>
            <a:off x="547778" y="1645997"/>
            <a:ext cx="7121104" cy="2832760"/>
          </a:xfrm>
          <a:prstGeom prst="rect">
            <a:avLst/>
          </a:prstGeom>
        </p:spPr>
      </p:pic>
      <p:sp>
        <p:nvSpPr>
          <p:cNvPr id="6" name="TextBox 5">
            <a:extLst>
              <a:ext uri="{FF2B5EF4-FFF2-40B4-BE49-F238E27FC236}">
                <a16:creationId xmlns:a16="http://schemas.microsoft.com/office/drawing/2014/main" id="{766E2776-26A9-A0B5-7313-C507D65FA7DE}"/>
              </a:ext>
            </a:extLst>
          </p:cNvPr>
          <p:cNvSpPr txBox="1"/>
          <p:nvPr/>
        </p:nvSpPr>
        <p:spPr>
          <a:xfrm>
            <a:off x="688133" y="1187451"/>
            <a:ext cx="36531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EC7B463F-3610-A294-D71B-0BA982436D2E}"/>
              </a:ext>
            </a:extLst>
          </p:cNvPr>
          <p:cNvSpPr txBox="1"/>
          <p:nvPr/>
        </p:nvSpPr>
        <p:spPr>
          <a:xfrm>
            <a:off x="750858" y="1002956"/>
            <a:ext cx="36531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 ≈ 12n</a:t>
            </a:r>
            <a:r>
              <a:rPr lang="en-US" baseline="-25000"/>
              <a:t>layer</a:t>
            </a:r>
            <a:r>
              <a:rPr lang="en-US"/>
              <a:t>d</a:t>
            </a:r>
            <a:r>
              <a:rPr lang="en-US" baseline="30000"/>
              <a:t>2</a:t>
            </a:r>
            <a:r>
              <a:rPr lang="en-US" baseline="-25000"/>
              <a:t>model </a:t>
            </a:r>
          </a:p>
        </p:txBody>
      </p:sp>
    </p:spTree>
    <p:extLst>
      <p:ext uri="{BB962C8B-B14F-4D97-AF65-F5344CB8AC3E}">
        <p14:creationId xmlns:p14="http://schemas.microsoft.com/office/powerpoint/2010/main" val="521801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1" name="Google Shape;81;p16"/>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t>
            </a:r>
            <a:r>
              <a:rPr lang="en" err="1"/>
              <a:t>Aowei</a:t>
            </a:r>
            <a:r>
              <a:rPr lang="en"/>
              <a:t> Ding and </a:t>
            </a:r>
            <a:r>
              <a:rPr lang="en" err="1"/>
              <a:t>Lingfeng</a:t>
            </a:r>
            <a:r>
              <a:rPr lang="en"/>
              <a:t> Shen</a:t>
            </a:r>
            <a:endParaRPr/>
          </a:p>
        </p:txBody>
      </p:sp>
      <p:sp>
        <p:nvSpPr>
          <p:cNvPr id="3" name="TextBox 2">
            <a:extLst>
              <a:ext uri="{FF2B5EF4-FFF2-40B4-BE49-F238E27FC236}">
                <a16:creationId xmlns:a16="http://schemas.microsoft.com/office/drawing/2014/main" id="{7BCE320F-A5EA-58C1-55F6-331EAF53FDCC}"/>
              </a:ext>
            </a:extLst>
          </p:cNvPr>
          <p:cNvSpPr txBox="1"/>
          <p:nvPr/>
        </p:nvSpPr>
        <p:spPr>
          <a:xfrm>
            <a:off x="688133" y="508121"/>
            <a:ext cx="408521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Embedding and non-embedding parameters</a:t>
            </a:r>
          </a:p>
        </p:txBody>
      </p:sp>
      <p:pic>
        <p:nvPicPr>
          <p:cNvPr id="2" name="Picture 3" descr="Chart, line chart&#10;&#10;Description automatically generated">
            <a:extLst>
              <a:ext uri="{FF2B5EF4-FFF2-40B4-BE49-F238E27FC236}">
                <a16:creationId xmlns:a16="http://schemas.microsoft.com/office/drawing/2014/main" id="{F74DA0D4-5AC8-EC2C-B851-9D34D64E1C19}"/>
              </a:ext>
            </a:extLst>
          </p:cNvPr>
          <p:cNvPicPr>
            <a:picLocks noChangeAspect="1"/>
          </p:cNvPicPr>
          <p:nvPr/>
        </p:nvPicPr>
        <p:blipFill>
          <a:blip r:embed="rId3"/>
          <a:stretch>
            <a:fillRect/>
          </a:stretch>
        </p:blipFill>
        <p:spPr>
          <a:xfrm>
            <a:off x="991065" y="1895786"/>
            <a:ext cx="6158260" cy="2062817"/>
          </a:xfrm>
          <a:prstGeom prst="rect">
            <a:avLst/>
          </a:prstGeom>
        </p:spPr>
      </p:pic>
    </p:spTree>
    <p:extLst>
      <p:ext uri="{BB962C8B-B14F-4D97-AF65-F5344CB8AC3E}">
        <p14:creationId xmlns:p14="http://schemas.microsoft.com/office/powerpoint/2010/main" val="3024848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D7E1-947E-68FC-2F5A-AB7824F4D153}"/>
              </a:ext>
            </a:extLst>
          </p:cNvPr>
          <p:cNvSpPr>
            <a:spLocks noGrp="1"/>
          </p:cNvSpPr>
          <p:nvPr>
            <p:ph type="title"/>
          </p:nvPr>
        </p:nvSpPr>
        <p:spPr/>
        <p:txBody>
          <a:bodyPr>
            <a:normAutofit fontScale="90000"/>
          </a:bodyPr>
          <a:lstStyle/>
          <a:p>
            <a:r>
              <a:rPr lang="en-US"/>
              <a:t>Problem Definition</a:t>
            </a:r>
            <a:endParaRPr lang="en-CN"/>
          </a:p>
        </p:txBody>
      </p:sp>
      <p:sp>
        <p:nvSpPr>
          <p:cNvPr id="3" name="Content Placeholder 2">
            <a:extLst>
              <a:ext uri="{FF2B5EF4-FFF2-40B4-BE49-F238E27FC236}">
                <a16:creationId xmlns:a16="http://schemas.microsoft.com/office/drawing/2014/main" id="{05740A29-7A24-D1E2-8BA9-5D6B335397DA}"/>
              </a:ext>
            </a:extLst>
          </p:cNvPr>
          <p:cNvSpPr>
            <a:spLocks noGrp="1"/>
          </p:cNvSpPr>
          <p:nvPr>
            <p:ph idx="1"/>
          </p:nvPr>
        </p:nvSpPr>
        <p:spPr/>
        <p:txBody>
          <a:bodyPr/>
          <a:lstStyle/>
          <a:p>
            <a:r>
              <a:rPr lang="en-US"/>
              <a:t>Humans do not require large supervised datasets to learn most language tasks</a:t>
            </a:r>
          </a:p>
          <a:p>
            <a:r>
              <a:rPr lang="en-US"/>
              <a:t>Goals:</a:t>
            </a:r>
          </a:p>
          <a:p>
            <a:pPr lvl="1"/>
            <a:r>
              <a:rPr lang="en-US"/>
              <a:t>To be broadly useful, we would someday like our NLP systems to have the same fluidity and generality as humans to adapt to many skills quickly.</a:t>
            </a:r>
          </a:p>
          <a:p>
            <a:r>
              <a:rPr lang="en-US"/>
              <a:t>Meta-learning models develop broad skills at training time and can rapidly adapt at inference time. BUT inferior performance </a:t>
            </a:r>
          </a:p>
          <a:p>
            <a:r>
              <a:rPr lang="en-US"/>
              <a:t>Let’s use the parameter capacity of transformers to do in-context learning and maybe the performance will improve</a:t>
            </a:r>
            <a:endParaRPr lang="en-CN"/>
          </a:p>
          <a:p>
            <a:pPr lvl="1"/>
            <a:endParaRPr lang="en-CN"/>
          </a:p>
          <a:p>
            <a:pPr lvl="1"/>
            <a:endParaRPr lang="en-CN"/>
          </a:p>
          <a:p>
            <a:pPr lvl="1"/>
            <a:endParaRPr lang="en-CN"/>
          </a:p>
          <a:p>
            <a:pPr lvl="1"/>
            <a:endParaRPr lang="en-CN"/>
          </a:p>
          <a:p>
            <a:pPr lvl="1"/>
            <a:endParaRPr lang="en-US"/>
          </a:p>
        </p:txBody>
      </p:sp>
    </p:spTree>
    <p:extLst>
      <p:ext uri="{BB962C8B-B14F-4D97-AF65-F5344CB8AC3E}">
        <p14:creationId xmlns:p14="http://schemas.microsoft.com/office/powerpoint/2010/main" val="4260954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88F78-1CAD-5B0E-92F3-0239CF428F77}"/>
              </a:ext>
            </a:extLst>
          </p:cNvPr>
          <p:cNvSpPr>
            <a:spLocks noGrp="1"/>
          </p:cNvSpPr>
          <p:nvPr>
            <p:ph type="title"/>
          </p:nvPr>
        </p:nvSpPr>
        <p:spPr/>
        <p:txBody>
          <a:bodyPr>
            <a:normAutofit fontScale="90000"/>
          </a:bodyPr>
          <a:lstStyle/>
          <a:p>
            <a:r>
              <a:rPr lang="en-US"/>
              <a:t>Sample-efficient</a:t>
            </a:r>
          </a:p>
        </p:txBody>
      </p:sp>
      <p:sp>
        <p:nvSpPr>
          <p:cNvPr id="4" name="Text Placeholder 3">
            <a:extLst>
              <a:ext uri="{FF2B5EF4-FFF2-40B4-BE49-F238E27FC236}">
                <a16:creationId xmlns:a16="http://schemas.microsoft.com/office/drawing/2014/main" id="{E4EA1B95-838C-4F45-8B3A-56ED6F2B04B4}"/>
              </a:ext>
            </a:extLst>
          </p:cNvPr>
          <p:cNvSpPr>
            <a:spLocks noGrp="1"/>
          </p:cNvSpPr>
          <p:nvPr>
            <p:ph type="body" idx="2"/>
          </p:nvPr>
        </p:nvSpPr>
        <p:spPr/>
        <p:txBody>
          <a:bodyPr>
            <a:normAutofit fontScale="92500"/>
          </a:bodyPr>
          <a:lstStyle/>
          <a:p>
            <a:r>
              <a:rPr lang="en"/>
              <a:t>🏺: </a:t>
            </a:r>
            <a:r>
              <a:rPr lang="en" err="1"/>
              <a:t>Aowei</a:t>
            </a:r>
            <a:r>
              <a:rPr lang="en"/>
              <a:t> Ding and </a:t>
            </a:r>
            <a:r>
              <a:rPr lang="en" err="1"/>
              <a:t>Lingfeng</a:t>
            </a:r>
            <a:r>
              <a:rPr lang="en"/>
              <a:t> Shen</a:t>
            </a:r>
            <a:endParaRPr lang="en-US"/>
          </a:p>
          <a:p>
            <a:pPr>
              <a:lnSpc>
                <a:spcPct val="114999"/>
              </a:lnSpc>
            </a:pPr>
            <a:endParaRPr lang="en-US"/>
          </a:p>
        </p:txBody>
      </p:sp>
      <p:pic>
        <p:nvPicPr>
          <p:cNvPr id="5" name="Picture 5" descr="Diagram&#10;&#10;Description automatically generated">
            <a:extLst>
              <a:ext uri="{FF2B5EF4-FFF2-40B4-BE49-F238E27FC236}">
                <a16:creationId xmlns:a16="http://schemas.microsoft.com/office/drawing/2014/main" id="{D5DE0122-6F0F-7581-3D8D-75168A4C0BC3}"/>
              </a:ext>
            </a:extLst>
          </p:cNvPr>
          <p:cNvPicPr>
            <a:picLocks noChangeAspect="1"/>
          </p:cNvPicPr>
          <p:nvPr/>
        </p:nvPicPr>
        <p:blipFill>
          <a:blip r:embed="rId2"/>
          <a:stretch>
            <a:fillRect/>
          </a:stretch>
        </p:blipFill>
        <p:spPr>
          <a:xfrm>
            <a:off x="315022" y="1287650"/>
            <a:ext cx="2743200" cy="2456688"/>
          </a:xfrm>
          <a:prstGeom prst="rect">
            <a:avLst/>
          </a:prstGeom>
        </p:spPr>
      </p:pic>
      <p:pic>
        <p:nvPicPr>
          <p:cNvPr id="6" name="Picture 6" descr="Chart&#10;&#10;Description automatically generated">
            <a:extLst>
              <a:ext uri="{FF2B5EF4-FFF2-40B4-BE49-F238E27FC236}">
                <a16:creationId xmlns:a16="http://schemas.microsoft.com/office/drawing/2014/main" id="{C7E6D47C-F196-F645-9F71-7DAD898772CD}"/>
              </a:ext>
            </a:extLst>
          </p:cNvPr>
          <p:cNvPicPr>
            <a:picLocks noChangeAspect="1"/>
          </p:cNvPicPr>
          <p:nvPr/>
        </p:nvPicPr>
        <p:blipFill>
          <a:blip r:embed="rId3"/>
          <a:stretch>
            <a:fillRect/>
          </a:stretch>
        </p:blipFill>
        <p:spPr>
          <a:xfrm>
            <a:off x="3277065" y="1457153"/>
            <a:ext cx="5614638" cy="2222225"/>
          </a:xfrm>
          <a:prstGeom prst="rect">
            <a:avLst/>
          </a:prstGeom>
        </p:spPr>
      </p:pic>
    </p:spTree>
    <p:extLst>
      <p:ext uri="{BB962C8B-B14F-4D97-AF65-F5344CB8AC3E}">
        <p14:creationId xmlns:p14="http://schemas.microsoft.com/office/powerpoint/2010/main" val="832610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1" name="Google Shape;81;p16"/>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t>
            </a:r>
            <a:r>
              <a:rPr lang="en" err="1"/>
              <a:t>Aowei</a:t>
            </a:r>
            <a:r>
              <a:rPr lang="en"/>
              <a:t> Ding and </a:t>
            </a:r>
            <a:r>
              <a:rPr lang="en" err="1"/>
              <a:t>Lingfeng</a:t>
            </a:r>
            <a:r>
              <a:rPr lang="en"/>
              <a:t> Shen</a:t>
            </a:r>
            <a:endParaRPr/>
          </a:p>
        </p:txBody>
      </p:sp>
      <p:sp>
        <p:nvSpPr>
          <p:cNvPr id="5" name="TextBox 4">
            <a:extLst>
              <a:ext uri="{FF2B5EF4-FFF2-40B4-BE49-F238E27FC236}">
                <a16:creationId xmlns:a16="http://schemas.microsoft.com/office/drawing/2014/main" id="{13160C0F-F4C9-4FCE-0672-80F2F8E19E61}"/>
              </a:ext>
            </a:extLst>
          </p:cNvPr>
          <p:cNvSpPr txBox="1"/>
          <p:nvPr/>
        </p:nvSpPr>
        <p:spPr>
          <a:xfrm>
            <a:off x="722981" y="312975"/>
            <a:ext cx="40782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Model Size (N), Data Size(D), Compute(C)</a:t>
            </a:r>
          </a:p>
        </p:txBody>
      </p:sp>
      <p:pic>
        <p:nvPicPr>
          <p:cNvPr id="6" name="Picture 6" descr="Chart, line chart&#10;&#10;Description automatically generated">
            <a:extLst>
              <a:ext uri="{FF2B5EF4-FFF2-40B4-BE49-F238E27FC236}">
                <a16:creationId xmlns:a16="http://schemas.microsoft.com/office/drawing/2014/main" id="{BCAAC7D4-0C94-871B-466A-1054A87E59D1}"/>
              </a:ext>
            </a:extLst>
          </p:cNvPr>
          <p:cNvPicPr>
            <a:picLocks noChangeAspect="1"/>
          </p:cNvPicPr>
          <p:nvPr/>
        </p:nvPicPr>
        <p:blipFill>
          <a:blip r:embed="rId3"/>
          <a:stretch>
            <a:fillRect/>
          </a:stretch>
        </p:blipFill>
        <p:spPr>
          <a:xfrm>
            <a:off x="386033" y="2028462"/>
            <a:ext cx="7110322" cy="2321889"/>
          </a:xfrm>
          <a:prstGeom prst="rect">
            <a:avLst/>
          </a:prstGeom>
        </p:spPr>
      </p:pic>
      <p:pic>
        <p:nvPicPr>
          <p:cNvPr id="2" name="Picture 2">
            <a:extLst>
              <a:ext uri="{FF2B5EF4-FFF2-40B4-BE49-F238E27FC236}">
                <a16:creationId xmlns:a16="http://schemas.microsoft.com/office/drawing/2014/main" id="{92D5B57F-C838-E29F-453A-0C9D10D08F14}"/>
              </a:ext>
            </a:extLst>
          </p:cNvPr>
          <p:cNvPicPr>
            <a:picLocks noChangeAspect="1"/>
          </p:cNvPicPr>
          <p:nvPr/>
        </p:nvPicPr>
        <p:blipFill>
          <a:blip r:embed="rId4"/>
          <a:stretch>
            <a:fillRect/>
          </a:stretch>
        </p:blipFill>
        <p:spPr>
          <a:xfrm>
            <a:off x="781979" y="1793359"/>
            <a:ext cx="2743200" cy="232576"/>
          </a:xfrm>
          <a:prstGeom prst="rect">
            <a:avLst/>
          </a:prstGeom>
        </p:spPr>
      </p:pic>
      <p:pic>
        <p:nvPicPr>
          <p:cNvPr id="3" name="Picture 3" descr="A picture containing logo&#10;&#10;Description automatically generated">
            <a:extLst>
              <a:ext uri="{FF2B5EF4-FFF2-40B4-BE49-F238E27FC236}">
                <a16:creationId xmlns:a16="http://schemas.microsoft.com/office/drawing/2014/main" id="{C375D197-D020-94AB-EF99-F9424A00A391}"/>
              </a:ext>
            </a:extLst>
          </p:cNvPr>
          <p:cNvPicPr>
            <a:picLocks noChangeAspect="1"/>
          </p:cNvPicPr>
          <p:nvPr/>
        </p:nvPicPr>
        <p:blipFill>
          <a:blip r:embed="rId5"/>
          <a:stretch>
            <a:fillRect/>
          </a:stretch>
        </p:blipFill>
        <p:spPr>
          <a:xfrm>
            <a:off x="726223" y="1316401"/>
            <a:ext cx="3168340" cy="210758"/>
          </a:xfrm>
          <a:prstGeom prst="rect">
            <a:avLst/>
          </a:prstGeom>
        </p:spPr>
      </p:pic>
      <p:pic>
        <p:nvPicPr>
          <p:cNvPr id="4" name="Picture 7" descr="A picture containing text&#10;&#10;Description automatically generated">
            <a:extLst>
              <a:ext uri="{FF2B5EF4-FFF2-40B4-BE49-F238E27FC236}">
                <a16:creationId xmlns:a16="http://schemas.microsoft.com/office/drawing/2014/main" id="{6A817BFC-C0FC-17C5-5A72-4548E4F8E9A8}"/>
              </a:ext>
            </a:extLst>
          </p:cNvPr>
          <p:cNvPicPr>
            <a:picLocks noChangeAspect="1"/>
          </p:cNvPicPr>
          <p:nvPr/>
        </p:nvPicPr>
        <p:blipFill>
          <a:blip r:embed="rId6"/>
          <a:stretch>
            <a:fillRect/>
          </a:stretch>
        </p:blipFill>
        <p:spPr>
          <a:xfrm>
            <a:off x="726223" y="914486"/>
            <a:ext cx="3614389" cy="206124"/>
          </a:xfrm>
          <a:prstGeom prst="rect">
            <a:avLst/>
          </a:prstGeom>
        </p:spPr>
      </p:pic>
    </p:spTree>
    <p:extLst>
      <p:ext uri="{BB962C8B-B14F-4D97-AF65-F5344CB8AC3E}">
        <p14:creationId xmlns:p14="http://schemas.microsoft.com/office/powerpoint/2010/main" val="3080377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After GPT3</a:t>
            </a:r>
            <a:endParaRPr lang="en-US"/>
          </a:p>
        </p:txBody>
      </p:sp>
      <p:sp>
        <p:nvSpPr>
          <p:cNvPr id="81" name="Google Shape;81;p16"/>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t>
            </a:r>
            <a:r>
              <a:rPr lang="en" err="1"/>
              <a:t>Aowei</a:t>
            </a:r>
            <a:r>
              <a:rPr lang="en"/>
              <a:t> Ding and </a:t>
            </a:r>
            <a:r>
              <a:rPr lang="en" err="1"/>
              <a:t>Lingfeng</a:t>
            </a:r>
            <a:r>
              <a:rPr lang="en"/>
              <a:t> Shen</a:t>
            </a:r>
            <a:endParaRPr/>
          </a:p>
        </p:txBody>
      </p:sp>
      <p:sp>
        <p:nvSpPr>
          <p:cNvPr id="5" name="TextBox 4">
            <a:extLst>
              <a:ext uri="{FF2B5EF4-FFF2-40B4-BE49-F238E27FC236}">
                <a16:creationId xmlns:a16="http://schemas.microsoft.com/office/drawing/2014/main" id="{D9B047B5-71C9-3055-B888-D5CF7FB8DCFB}"/>
              </a:ext>
            </a:extLst>
          </p:cNvPr>
          <p:cNvSpPr txBox="1"/>
          <p:nvPr/>
        </p:nvSpPr>
        <p:spPr>
          <a:xfrm>
            <a:off x="632012" y="1062317"/>
            <a:ext cx="341555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rPr>
              <a:t>• What's the general figure about GPT3?</a:t>
            </a:r>
          </a:p>
        </p:txBody>
      </p:sp>
    </p:spTree>
    <p:extLst>
      <p:ext uri="{BB962C8B-B14F-4D97-AF65-F5344CB8AC3E}">
        <p14:creationId xmlns:p14="http://schemas.microsoft.com/office/powerpoint/2010/main" val="3031058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After GPT3</a:t>
            </a:r>
            <a:endParaRPr lang="en-US"/>
          </a:p>
        </p:txBody>
      </p:sp>
      <p:sp>
        <p:nvSpPr>
          <p:cNvPr id="81" name="Google Shape;81;p16"/>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t>
            </a:r>
            <a:r>
              <a:rPr lang="en" err="1"/>
              <a:t>Aowei</a:t>
            </a:r>
            <a:r>
              <a:rPr lang="en"/>
              <a:t> Ding and </a:t>
            </a:r>
            <a:r>
              <a:rPr lang="en" err="1"/>
              <a:t>Lingfeng</a:t>
            </a:r>
            <a:r>
              <a:rPr lang="en"/>
              <a:t> Shen</a:t>
            </a:r>
            <a:endParaRPr/>
          </a:p>
        </p:txBody>
      </p:sp>
      <p:sp>
        <p:nvSpPr>
          <p:cNvPr id="5" name="TextBox 4">
            <a:extLst>
              <a:ext uri="{FF2B5EF4-FFF2-40B4-BE49-F238E27FC236}">
                <a16:creationId xmlns:a16="http://schemas.microsoft.com/office/drawing/2014/main" id="{D9B047B5-71C9-3055-B888-D5CF7FB8DCFB}"/>
              </a:ext>
            </a:extLst>
          </p:cNvPr>
          <p:cNvSpPr txBox="1"/>
          <p:nvPr/>
        </p:nvSpPr>
        <p:spPr>
          <a:xfrm>
            <a:off x="632012" y="1062317"/>
            <a:ext cx="341555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rPr>
              <a:t>• What's the general figure about GPT3?</a:t>
            </a:r>
          </a:p>
        </p:txBody>
      </p:sp>
      <p:pic>
        <p:nvPicPr>
          <p:cNvPr id="2" name="Picture 2" descr="A picture containing outdoor&#10;&#10;Description automatically generated">
            <a:extLst>
              <a:ext uri="{FF2B5EF4-FFF2-40B4-BE49-F238E27FC236}">
                <a16:creationId xmlns:a16="http://schemas.microsoft.com/office/drawing/2014/main" id="{815B1FD8-7F47-7280-166C-3F37611C010A}"/>
              </a:ext>
            </a:extLst>
          </p:cNvPr>
          <p:cNvPicPr>
            <a:picLocks noChangeAspect="1"/>
          </p:cNvPicPr>
          <p:nvPr/>
        </p:nvPicPr>
        <p:blipFill>
          <a:blip r:embed="rId3"/>
          <a:stretch>
            <a:fillRect/>
          </a:stretch>
        </p:blipFill>
        <p:spPr>
          <a:xfrm>
            <a:off x="2431074" y="1708639"/>
            <a:ext cx="3959469" cy="2642088"/>
          </a:xfrm>
          <a:prstGeom prst="rect">
            <a:avLst/>
          </a:prstGeom>
        </p:spPr>
      </p:pic>
    </p:spTree>
    <p:extLst>
      <p:ext uri="{BB962C8B-B14F-4D97-AF65-F5344CB8AC3E}">
        <p14:creationId xmlns:p14="http://schemas.microsoft.com/office/powerpoint/2010/main" val="1295928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After GPT3</a:t>
            </a:r>
            <a:endParaRPr lang="en-US"/>
          </a:p>
        </p:txBody>
      </p:sp>
      <p:sp>
        <p:nvSpPr>
          <p:cNvPr id="81" name="Google Shape;81;p16"/>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t>
            </a:r>
            <a:r>
              <a:rPr lang="en" err="1"/>
              <a:t>Aowei</a:t>
            </a:r>
            <a:r>
              <a:rPr lang="en"/>
              <a:t> Ding and </a:t>
            </a:r>
            <a:r>
              <a:rPr lang="en" err="1"/>
              <a:t>Lingfeng</a:t>
            </a:r>
            <a:r>
              <a:rPr lang="en"/>
              <a:t> Shen</a:t>
            </a:r>
            <a:endParaRPr/>
          </a:p>
        </p:txBody>
      </p:sp>
      <p:sp>
        <p:nvSpPr>
          <p:cNvPr id="5" name="TextBox 4">
            <a:extLst>
              <a:ext uri="{FF2B5EF4-FFF2-40B4-BE49-F238E27FC236}">
                <a16:creationId xmlns:a16="http://schemas.microsoft.com/office/drawing/2014/main" id="{D9B047B5-71C9-3055-B888-D5CF7FB8DCFB}"/>
              </a:ext>
            </a:extLst>
          </p:cNvPr>
          <p:cNvSpPr txBox="1"/>
          <p:nvPr/>
        </p:nvSpPr>
        <p:spPr>
          <a:xfrm>
            <a:off x="719418" y="1122829"/>
            <a:ext cx="341555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rPr>
              <a:t>• </a:t>
            </a:r>
            <a:r>
              <a:rPr lang="en-US">
                <a:latin typeface="Corbel"/>
              </a:rPr>
              <a:t>What's the general figure about GPT3?</a:t>
            </a:r>
          </a:p>
          <a:p>
            <a:r>
              <a:rPr lang="en-US">
                <a:latin typeface="Corbel"/>
              </a:rPr>
              <a:t>    </a:t>
            </a:r>
          </a:p>
          <a:p>
            <a:r>
              <a:rPr lang="en-US">
                <a:latin typeface="Corbel"/>
              </a:rPr>
              <a:t>         A giant model  (175B parameters)</a:t>
            </a:r>
          </a:p>
          <a:p>
            <a:endParaRPr lang="en-US">
              <a:latin typeface="Corbel"/>
            </a:endParaRPr>
          </a:p>
          <a:p>
            <a:r>
              <a:rPr lang="en-US">
                <a:latin typeface="Corbel"/>
              </a:rPr>
              <a:t>         Really expensive!! (millions of dollars)</a:t>
            </a:r>
          </a:p>
          <a:p>
            <a:endParaRPr lang="en-US">
              <a:latin typeface="Corbel"/>
            </a:endParaRPr>
          </a:p>
        </p:txBody>
      </p:sp>
    </p:spTree>
    <p:extLst>
      <p:ext uri="{BB962C8B-B14F-4D97-AF65-F5344CB8AC3E}">
        <p14:creationId xmlns:p14="http://schemas.microsoft.com/office/powerpoint/2010/main" val="1505393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After GPT3</a:t>
            </a:r>
            <a:endParaRPr lang="en-US"/>
          </a:p>
        </p:txBody>
      </p:sp>
      <p:sp>
        <p:nvSpPr>
          <p:cNvPr id="81" name="Google Shape;81;p16"/>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t>
            </a:r>
            <a:r>
              <a:rPr lang="en" err="1"/>
              <a:t>Aowei</a:t>
            </a:r>
            <a:r>
              <a:rPr lang="en"/>
              <a:t> Ding and </a:t>
            </a:r>
            <a:r>
              <a:rPr lang="en" err="1"/>
              <a:t>Lingfeng</a:t>
            </a:r>
            <a:r>
              <a:rPr lang="en"/>
              <a:t> Shen</a:t>
            </a:r>
            <a:endParaRPr/>
          </a:p>
        </p:txBody>
      </p:sp>
      <p:sp>
        <p:nvSpPr>
          <p:cNvPr id="5" name="TextBox 4">
            <a:extLst>
              <a:ext uri="{FF2B5EF4-FFF2-40B4-BE49-F238E27FC236}">
                <a16:creationId xmlns:a16="http://schemas.microsoft.com/office/drawing/2014/main" id="{D9B047B5-71C9-3055-B888-D5CF7FB8DCFB}"/>
              </a:ext>
            </a:extLst>
          </p:cNvPr>
          <p:cNvSpPr txBox="1"/>
          <p:nvPr/>
        </p:nvSpPr>
        <p:spPr>
          <a:xfrm>
            <a:off x="719418" y="1122829"/>
            <a:ext cx="341555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rPr>
              <a:t>• </a:t>
            </a:r>
            <a:r>
              <a:rPr lang="en-US">
                <a:latin typeface="Corbel"/>
              </a:rPr>
              <a:t>What's the general figure about GPT3?</a:t>
            </a:r>
          </a:p>
          <a:p>
            <a:r>
              <a:rPr lang="en-US">
                <a:latin typeface="Corbel"/>
              </a:rPr>
              <a:t>    </a:t>
            </a:r>
          </a:p>
          <a:p>
            <a:r>
              <a:rPr lang="en-US">
                <a:latin typeface="Corbel"/>
              </a:rPr>
              <a:t>         A giant model  (175B parameters)</a:t>
            </a:r>
          </a:p>
          <a:p>
            <a:endParaRPr lang="en-US">
              <a:latin typeface="Corbel"/>
            </a:endParaRPr>
          </a:p>
          <a:p>
            <a:r>
              <a:rPr lang="en-US">
                <a:latin typeface="Corbel"/>
              </a:rPr>
              <a:t>         Really expensive!! (millions of dollars)</a:t>
            </a:r>
          </a:p>
          <a:p>
            <a:endParaRPr lang="en-US">
              <a:latin typeface="Corbel"/>
            </a:endParaRPr>
          </a:p>
        </p:txBody>
      </p:sp>
      <p:sp>
        <p:nvSpPr>
          <p:cNvPr id="2" name="TextBox 1">
            <a:extLst>
              <a:ext uri="{FF2B5EF4-FFF2-40B4-BE49-F238E27FC236}">
                <a16:creationId xmlns:a16="http://schemas.microsoft.com/office/drawing/2014/main" id="{CBE2BF27-4131-6004-1871-2E006BF6384C}"/>
              </a:ext>
            </a:extLst>
          </p:cNvPr>
          <p:cNvSpPr txBox="1"/>
          <p:nvPr/>
        </p:nvSpPr>
        <p:spPr>
          <a:xfrm>
            <a:off x="719418" y="2800694"/>
            <a:ext cx="341555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rPr>
              <a:t>• </a:t>
            </a:r>
            <a:r>
              <a:rPr lang="en-US">
                <a:latin typeface="Corbel"/>
              </a:rPr>
              <a:t>What's the advantages of GPT3?</a:t>
            </a:r>
          </a:p>
          <a:p>
            <a:r>
              <a:rPr lang="en-US">
                <a:latin typeface="Corbel"/>
              </a:rPr>
              <a:t>    </a:t>
            </a:r>
          </a:p>
          <a:p>
            <a:r>
              <a:rPr lang="en-US">
                <a:latin typeface="Corbel"/>
              </a:rPr>
              <a:t>         </a:t>
            </a:r>
          </a:p>
        </p:txBody>
      </p:sp>
    </p:spTree>
    <p:extLst>
      <p:ext uri="{BB962C8B-B14F-4D97-AF65-F5344CB8AC3E}">
        <p14:creationId xmlns:p14="http://schemas.microsoft.com/office/powerpoint/2010/main" val="3733572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After GPT3</a:t>
            </a:r>
            <a:endParaRPr lang="en-US"/>
          </a:p>
        </p:txBody>
      </p:sp>
      <p:sp>
        <p:nvSpPr>
          <p:cNvPr id="81" name="Google Shape;81;p16"/>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t>
            </a:r>
            <a:r>
              <a:rPr lang="en" err="1"/>
              <a:t>Aowei</a:t>
            </a:r>
            <a:r>
              <a:rPr lang="en"/>
              <a:t> Ding and </a:t>
            </a:r>
            <a:r>
              <a:rPr lang="en" err="1"/>
              <a:t>Lingfeng</a:t>
            </a:r>
            <a:r>
              <a:rPr lang="en"/>
              <a:t> Shen</a:t>
            </a:r>
            <a:endParaRPr/>
          </a:p>
        </p:txBody>
      </p:sp>
      <p:sp>
        <p:nvSpPr>
          <p:cNvPr id="5" name="TextBox 4">
            <a:extLst>
              <a:ext uri="{FF2B5EF4-FFF2-40B4-BE49-F238E27FC236}">
                <a16:creationId xmlns:a16="http://schemas.microsoft.com/office/drawing/2014/main" id="{D9B047B5-71C9-3055-B888-D5CF7FB8DCFB}"/>
              </a:ext>
            </a:extLst>
          </p:cNvPr>
          <p:cNvSpPr txBox="1"/>
          <p:nvPr/>
        </p:nvSpPr>
        <p:spPr>
          <a:xfrm>
            <a:off x="719418" y="1122829"/>
            <a:ext cx="341555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rPr>
              <a:t>• </a:t>
            </a:r>
            <a:r>
              <a:rPr lang="en-US">
                <a:latin typeface="Corbel"/>
              </a:rPr>
              <a:t>What's the general figure about GPT3?</a:t>
            </a:r>
          </a:p>
          <a:p>
            <a:r>
              <a:rPr lang="en-US">
                <a:latin typeface="Corbel"/>
              </a:rPr>
              <a:t>    </a:t>
            </a:r>
          </a:p>
          <a:p>
            <a:r>
              <a:rPr lang="en-US">
                <a:latin typeface="Corbel"/>
              </a:rPr>
              <a:t>         A giant model  (175B parameters)</a:t>
            </a:r>
          </a:p>
          <a:p>
            <a:endParaRPr lang="en-US">
              <a:latin typeface="Corbel"/>
            </a:endParaRPr>
          </a:p>
          <a:p>
            <a:r>
              <a:rPr lang="en-US">
                <a:latin typeface="Corbel"/>
              </a:rPr>
              <a:t>         Really expensive!! (millions of dollars)</a:t>
            </a:r>
          </a:p>
          <a:p>
            <a:endParaRPr lang="en-US">
              <a:latin typeface="Corbel"/>
            </a:endParaRPr>
          </a:p>
        </p:txBody>
      </p:sp>
      <p:sp>
        <p:nvSpPr>
          <p:cNvPr id="2" name="TextBox 1">
            <a:extLst>
              <a:ext uri="{FF2B5EF4-FFF2-40B4-BE49-F238E27FC236}">
                <a16:creationId xmlns:a16="http://schemas.microsoft.com/office/drawing/2014/main" id="{CBE2BF27-4131-6004-1871-2E006BF6384C}"/>
              </a:ext>
            </a:extLst>
          </p:cNvPr>
          <p:cNvSpPr txBox="1"/>
          <p:nvPr/>
        </p:nvSpPr>
        <p:spPr>
          <a:xfrm>
            <a:off x="719418" y="2800694"/>
            <a:ext cx="341555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rPr>
              <a:t>• </a:t>
            </a:r>
            <a:r>
              <a:rPr lang="en-US">
                <a:latin typeface="Corbel"/>
              </a:rPr>
              <a:t>What's the advantages of GPT3?</a:t>
            </a:r>
          </a:p>
          <a:p>
            <a:r>
              <a:rPr lang="en-US">
                <a:latin typeface="Corbel"/>
              </a:rPr>
              <a:t>    </a:t>
            </a:r>
          </a:p>
          <a:p>
            <a:r>
              <a:rPr lang="en-US">
                <a:latin typeface="Corbel"/>
              </a:rPr>
              <a:t>         Zero-shot / Few-shot settings</a:t>
            </a:r>
          </a:p>
        </p:txBody>
      </p:sp>
    </p:spTree>
    <p:extLst>
      <p:ext uri="{BB962C8B-B14F-4D97-AF65-F5344CB8AC3E}">
        <p14:creationId xmlns:p14="http://schemas.microsoft.com/office/powerpoint/2010/main" val="1472384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A3B1A-1614-96D5-AD72-015F4B849A21}"/>
              </a:ext>
            </a:extLst>
          </p:cNvPr>
          <p:cNvSpPr>
            <a:spLocks noGrp="1"/>
          </p:cNvSpPr>
          <p:nvPr>
            <p:ph type="title"/>
          </p:nvPr>
        </p:nvSpPr>
        <p:spPr/>
        <p:txBody>
          <a:bodyPr>
            <a:normAutofit fontScale="90000"/>
          </a:bodyPr>
          <a:lstStyle/>
          <a:p>
            <a:r>
              <a:rPr lang="en-US"/>
              <a:t>How to exploit  GPT3's potentialities</a:t>
            </a:r>
          </a:p>
        </p:txBody>
      </p:sp>
      <p:sp>
        <p:nvSpPr>
          <p:cNvPr id="3" name="Text Placeholder 2">
            <a:extLst>
              <a:ext uri="{FF2B5EF4-FFF2-40B4-BE49-F238E27FC236}">
                <a16:creationId xmlns:a16="http://schemas.microsoft.com/office/drawing/2014/main" id="{54D37373-B8A6-DFDF-32E1-539019E76DAC}"/>
              </a:ext>
            </a:extLst>
          </p:cNvPr>
          <p:cNvSpPr>
            <a:spLocks noGrp="1"/>
          </p:cNvSpPr>
          <p:nvPr>
            <p:ph type="body" idx="1"/>
          </p:nvPr>
        </p:nvSpPr>
        <p:spPr/>
        <p:txBody>
          <a:bodyPr/>
          <a:lstStyle/>
          <a:p>
            <a:r>
              <a:rPr lang="en-US"/>
              <a:t>Fine-tuning? Like we did on previous self-supervised models.</a:t>
            </a:r>
          </a:p>
        </p:txBody>
      </p:sp>
      <p:sp>
        <p:nvSpPr>
          <p:cNvPr id="4" name="Text Placeholder 3">
            <a:extLst>
              <a:ext uri="{FF2B5EF4-FFF2-40B4-BE49-F238E27FC236}">
                <a16:creationId xmlns:a16="http://schemas.microsoft.com/office/drawing/2014/main" id="{862F6C5D-21A6-7891-8317-80F3FB345D74}"/>
              </a:ext>
            </a:extLst>
          </p:cNvPr>
          <p:cNvSpPr>
            <a:spLocks noGrp="1"/>
          </p:cNvSpPr>
          <p:nvPr>
            <p:ph type="body" idx="2"/>
          </p:nvPr>
        </p:nvSpPr>
        <p:spPr>
          <a:xfrm>
            <a:off x="93155" y="4695967"/>
            <a:ext cx="3155100" cy="314689"/>
          </a:xfrm>
        </p:spPr>
        <p:txBody>
          <a:bodyPr>
            <a:normAutofit fontScale="85000" lnSpcReduction="20000"/>
          </a:bodyPr>
          <a:lstStyle/>
          <a:p>
            <a:pPr marL="139700" indent="0">
              <a:lnSpc>
                <a:spcPct val="114999"/>
              </a:lnSpc>
              <a:buNone/>
            </a:pPr>
            <a:r>
              <a:rPr lang="en" sz="1050"/>
              <a:t>🏺: </a:t>
            </a:r>
            <a:r>
              <a:rPr lang="en" sz="1050" err="1"/>
              <a:t>Aowei</a:t>
            </a:r>
            <a:r>
              <a:rPr lang="en" sz="1050"/>
              <a:t> Ding and </a:t>
            </a:r>
            <a:r>
              <a:rPr lang="en" sz="1050" err="1"/>
              <a:t>Lingfeng</a:t>
            </a:r>
            <a:r>
              <a:rPr lang="en" sz="1050"/>
              <a:t> Shen</a:t>
            </a:r>
            <a:endParaRPr lang="en-US" sz="1050"/>
          </a:p>
          <a:p>
            <a:pPr>
              <a:lnSpc>
                <a:spcPct val="114999"/>
              </a:lnSpc>
            </a:pPr>
            <a:endParaRPr lang="en-US"/>
          </a:p>
        </p:txBody>
      </p:sp>
    </p:spTree>
    <p:extLst>
      <p:ext uri="{BB962C8B-B14F-4D97-AF65-F5344CB8AC3E}">
        <p14:creationId xmlns:p14="http://schemas.microsoft.com/office/powerpoint/2010/main" val="2174077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A3B1A-1614-96D5-AD72-015F4B849A21}"/>
              </a:ext>
            </a:extLst>
          </p:cNvPr>
          <p:cNvSpPr>
            <a:spLocks noGrp="1"/>
          </p:cNvSpPr>
          <p:nvPr>
            <p:ph type="title"/>
          </p:nvPr>
        </p:nvSpPr>
        <p:spPr/>
        <p:txBody>
          <a:bodyPr>
            <a:normAutofit fontScale="90000"/>
          </a:bodyPr>
          <a:lstStyle/>
          <a:p>
            <a:r>
              <a:rPr lang="en-US"/>
              <a:t>How to exploit  GPT3's potentialities</a:t>
            </a:r>
          </a:p>
        </p:txBody>
      </p:sp>
      <p:sp>
        <p:nvSpPr>
          <p:cNvPr id="3" name="Text Placeholder 2">
            <a:extLst>
              <a:ext uri="{FF2B5EF4-FFF2-40B4-BE49-F238E27FC236}">
                <a16:creationId xmlns:a16="http://schemas.microsoft.com/office/drawing/2014/main" id="{54D37373-B8A6-DFDF-32E1-539019E76DAC}"/>
              </a:ext>
            </a:extLst>
          </p:cNvPr>
          <p:cNvSpPr>
            <a:spLocks noGrp="1"/>
          </p:cNvSpPr>
          <p:nvPr>
            <p:ph type="body" idx="1"/>
          </p:nvPr>
        </p:nvSpPr>
        <p:spPr/>
        <p:txBody>
          <a:bodyPr/>
          <a:lstStyle/>
          <a:p>
            <a:r>
              <a:rPr lang="en-US"/>
              <a:t>Full data fine-tuning? Like we did on previous self-supervised models.</a:t>
            </a:r>
          </a:p>
        </p:txBody>
      </p:sp>
      <p:sp>
        <p:nvSpPr>
          <p:cNvPr id="4" name="Text Placeholder 3">
            <a:extLst>
              <a:ext uri="{FF2B5EF4-FFF2-40B4-BE49-F238E27FC236}">
                <a16:creationId xmlns:a16="http://schemas.microsoft.com/office/drawing/2014/main" id="{862F6C5D-21A6-7891-8317-80F3FB345D74}"/>
              </a:ext>
            </a:extLst>
          </p:cNvPr>
          <p:cNvSpPr>
            <a:spLocks noGrp="1"/>
          </p:cNvSpPr>
          <p:nvPr>
            <p:ph type="body" idx="2"/>
          </p:nvPr>
        </p:nvSpPr>
        <p:spPr>
          <a:xfrm>
            <a:off x="93155" y="4695967"/>
            <a:ext cx="3155100" cy="314689"/>
          </a:xfrm>
        </p:spPr>
        <p:txBody>
          <a:bodyPr>
            <a:normAutofit fontScale="85000" lnSpcReduction="20000"/>
          </a:bodyPr>
          <a:lstStyle/>
          <a:p>
            <a:pPr marL="139700" indent="0">
              <a:lnSpc>
                <a:spcPct val="114999"/>
              </a:lnSpc>
              <a:buNone/>
            </a:pPr>
            <a:r>
              <a:rPr lang="en" sz="1050"/>
              <a:t>🏺: </a:t>
            </a:r>
            <a:r>
              <a:rPr lang="en" sz="1050" err="1"/>
              <a:t>Aowei</a:t>
            </a:r>
            <a:r>
              <a:rPr lang="en" sz="1050"/>
              <a:t> Ding and </a:t>
            </a:r>
            <a:r>
              <a:rPr lang="en" sz="1050" err="1"/>
              <a:t>Lingfeng</a:t>
            </a:r>
            <a:r>
              <a:rPr lang="en" sz="1050"/>
              <a:t> Shen</a:t>
            </a:r>
            <a:endParaRPr lang="en-US" sz="1050"/>
          </a:p>
          <a:p>
            <a:pPr>
              <a:lnSpc>
                <a:spcPct val="114999"/>
              </a:lnSpc>
            </a:pPr>
            <a:endParaRPr lang="en-US"/>
          </a:p>
        </p:txBody>
      </p:sp>
      <p:pic>
        <p:nvPicPr>
          <p:cNvPr id="5" name="Picture 5" descr="A picture containing container, box&#10;&#10;Description automatically generated">
            <a:extLst>
              <a:ext uri="{FF2B5EF4-FFF2-40B4-BE49-F238E27FC236}">
                <a16:creationId xmlns:a16="http://schemas.microsoft.com/office/drawing/2014/main" id="{AD6D8129-9898-037E-BD99-18AEBE73C53A}"/>
              </a:ext>
            </a:extLst>
          </p:cNvPr>
          <p:cNvPicPr>
            <a:picLocks noChangeAspect="1"/>
          </p:cNvPicPr>
          <p:nvPr/>
        </p:nvPicPr>
        <p:blipFill>
          <a:blip r:embed="rId2"/>
          <a:stretch>
            <a:fillRect/>
          </a:stretch>
        </p:blipFill>
        <p:spPr>
          <a:xfrm>
            <a:off x="1576388" y="1947863"/>
            <a:ext cx="2238375" cy="2047875"/>
          </a:xfrm>
          <a:prstGeom prst="rect">
            <a:avLst/>
          </a:prstGeom>
        </p:spPr>
      </p:pic>
      <p:pic>
        <p:nvPicPr>
          <p:cNvPr id="6" name="Picture 6">
            <a:extLst>
              <a:ext uri="{FF2B5EF4-FFF2-40B4-BE49-F238E27FC236}">
                <a16:creationId xmlns:a16="http://schemas.microsoft.com/office/drawing/2014/main" id="{CDFE071A-545B-1D3F-0E6A-FBCB49CEA46B}"/>
              </a:ext>
            </a:extLst>
          </p:cNvPr>
          <p:cNvPicPr>
            <a:picLocks noChangeAspect="1"/>
          </p:cNvPicPr>
          <p:nvPr/>
        </p:nvPicPr>
        <p:blipFill>
          <a:blip r:embed="rId3"/>
          <a:stretch>
            <a:fillRect/>
          </a:stretch>
        </p:blipFill>
        <p:spPr>
          <a:xfrm>
            <a:off x="5576888" y="2386013"/>
            <a:ext cx="1990725" cy="1323975"/>
          </a:xfrm>
          <a:prstGeom prst="rect">
            <a:avLst/>
          </a:prstGeom>
        </p:spPr>
      </p:pic>
      <p:sp>
        <p:nvSpPr>
          <p:cNvPr id="7" name="TextBox 6">
            <a:extLst>
              <a:ext uri="{FF2B5EF4-FFF2-40B4-BE49-F238E27FC236}">
                <a16:creationId xmlns:a16="http://schemas.microsoft.com/office/drawing/2014/main" id="{8A82E2EA-B9DE-38A9-EF7B-0A99F11759F5}"/>
              </a:ext>
            </a:extLst>
          </p:cNvPr>
          <p:cNvSpPr txBox="1"/>
          <p:nvPr/>
        </p:nvSpPr>
        <p:spPr>
          <a:xfrm>
            <a:off x="1638300" y="4162425"/>
            <a:ext cx="26289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orbel"/>
              </a:rPr>
              <a:t>Treasure Chest (GPT-3)</a:t>
            </a:r>
          </a:p>
        </p:txBody>
      </p:sp>
      <p:sp>
        <p:nvSpPr>
          <p:cNvPr id="8" name="TextBox 7">
            <a:extLst>
              <a:ext uri="{FF2B5EF4-FFF2-40B4-BE49-F238E27FC236}">
                <a16:creationId xmlns:a16="http://schemas.microsoft.com/office/drawing/2014/main" id="{821A76AC-8706-3664-63EE-9C04E256EEE4}"/>
              </a:ext>
            </a:extLst>
          </p:cNvPr>
          <p:cNvSpPr txBox="1"/>
          <p:nvPr/>
        </p:nvSpPr>
        <p:spPr>
          <a:xfrm>
            <a:off x="6257924" y="4162425"/>
            <a:ext cx="11811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 ? ?</a:t>
            </a:r>
          </a:p>
        </p:txBody>
      </p:sp>
    </p:spTree>
    <p:extLst>
      <p:ext uri="{BB962C8B-B14F-4D97-AF65-F5344CB8AC3E}">
        <p14:creationId xmlns:p14="http://schemas.microsoft.com/office/powerpoint/2010/main" val="425068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A3B1A-1614-96D5-AD72-015F4B849A21}"/>
              </a:ext>
            </a:extLst>
          </p:cNvPr>
          <p:cNvSpPr>
            <a:spLocks noGrp="1"/>
          </p:cNvSpPr>
          <p:nvPr>
            <p:ph type="title"/>
          </p:nvPr>
        </p:nvSpPr>
        <p:spPr/>
        <p:txBody>
          <a:bodyPr>
            <a:normAutofit fontScale="90000"/>
          </a:bodyPr>
          <a:lstStyle/>
          <a:p>
            <a:r>
              <a:rPr lang="en-US"/>
              <a:t>How to exploit  GPT3's potentialities</a:t>
            </a:r>
          </a:p>
        </p:txBody>
      </p:sp>
      <p:sp>
        <p:nvSpPr>
          <p:cNvPr id="3" name="Text Placeholder 2">
            <a:extLst>
              <a:ext uri="{FF2B5EF4-FFF2-40B4-BE49-F238E27FC236}">
                <a16:creationId xmlns:a16="http://schemas.microsoft.com/office/drawing/2014/main" id="{54D37373-B8A6-DFDF-32E1-539019E76DAC}"/>
              </a:ext>
            </a:extLst>
          </p:cNvPr>
          <p:cNvSpPr>
            <a:spLocks noGrp="1"/>
          </p:cNvSpPr>
          <p:nvPr>
            <p:ph type="body" idx="1"/>
          </p:nvPr>
        </p:nvSpPr>
        <p:spPr/>
        <p:txBody>
          <a:bodyPr/>
          <a:lstStyle/>
          <a:p>
            <a:r>
              <a:rPr lang="en-US"/>
              <a:t>Full data fine-tuning? Like we did on previous self-supervised models.</a:t>
            </a:r>
          </a:p>
        </p:txBody>
      </p:sp>
      <p:sp>
        <p:nvSpPr>
          <p:cNvPr id="4" name="Text Placeholder 3">
            <a:extLst>
              <a:ext uri="{FF2B5EF4-FFF2-40B4-BE49-F238E27FC236}">
                <a16:creationId xmlns:a16="http://schemas.microsoft.com/office/drawing/2014/main" id="{862F6C5D-21A6-7891-8317-80F3FB345D74}"/>
              </a:ext>
            </a:extLst>
          </p:cNvPr>
          <p:cNvSpPr>
            <a:spLocks noGrp="1"/>
          </p:cNvSpPr>
          <p:nvPr>
            <p:ph type="body" idx="2"/>
          </p:nvPr>
        </p:nvSpPr>
        <p:spPr>
          <a:xfrm>
            <a:off x="93155" y="4695967"/>
            <a:ext cx="3155100" cy="314689"/>
          </a:xfrm>
        </p:spPr>
        <p:txBody>
          <a:bodyPr>
            <a:normAutofit fontScale="85000" lnSpcReduction="20000"/>
          </a:bodyPr>
          <a:lstStyle/>
          <a:p>
            <a:pPr marL="139700" indent="0">
              <a:lnSpc>
                <a:spcPct val="114999"/>
              </a:lnSpc>
              <a:buNone/>
            </a:pPr>
            <a:r>
              <a:rPr lang="en" sz="1050"/>
              <a:t>🏺: </a:t>
            </a:r>
            <a:r>
              <a:rPr lang="en" sz="1050" err="1"/>
              <a:t>Aowei</a:t>
            </a:r>
            <a:r>
              <a:rPr lang="en" sz="1050"/>
              <a:t> Ding and </a:t>
            </a:r>
            <a:r>
              <a:rPr lang="en" sz="1050" err="1"/>
              <a:t>Lingfeng</a:t>
            </a:r>
            <a:r>
              <a:rPr lang="en" sz="1050"/>
              <a:t> Shen</a:t>
            </a:r>
            <a:endParaRPr lang="en-US" sz="1050"/>
          </a:p>
          <a:p>
            <a:pPr>
              <a:lnSpc>
                <a:spcPct val="114999"/>
              </a:lnSpc>
            </a:pPr>
            <a:endParaRPr lang="en-US"/>
          </a:p>
        </p:txBody>
      </p:sp>
      <p:pic>
        <p:nvPicPr>
          <p:cNvPr id="5" name="Picture 5" descr="A picture containing container, box&#10;&#10;Description automatically generated">
            <a:extLst>
              <a:ext uri="{FF2B5EF4-FFF2-40B4-BE49-F238E27FC236}">
                <a16:creationId xmlns:a16="http://schemas.microsoft.com/office/drawing/2014/main" id="{AD6D8129-9898-037E-BD99-18AEBE73C53A}"/>
              </a:ext>
            </a:extLst>
          </p:cNvPr>
          <p:cNvPicPr>
            <a:picLocks noChangeAspect="1"/>
          </p:cNvPicPr>
          <p:nvPr/>
        </p:nvPicPr>
        <p:blipFill>
          <a:blip r:embed="rId2"/>
          <a:stretch>
            <a:fillRect/>
          </a:stretch>
        </p:blipFill>
        <p:spPr>
          <a:xfrm>
            <a:off x="1576388" y="1947863"/>
            <a:ext cx="2238375" cy="2047875"/>
          </a:xfrm>
          <a:prstGeom prst="rect">
            <a:avLst/>
          </a:prstGeom>
        </p:spPr>
      </p:pic>
      <p:pic>
        <p:nvPicPr>
          <p:cNvPr id="6" name="Picture 6">
            <a:extLst>
              <a:ext uri="{FF2B5EF4-FFF2-40B4-BE49-F238E27FC236}">
                <a16:creationId xmlns:a16="http://schemas.microsoft.com/office/drawing/2014/main" id="{CDFE071A-545B-1D3F-0E6A-FBCB49CEA46B}"/>
              </a:ext>
            </a:extLst>
          </p:cNvPr>
          <p:cNvPicPr>
            <a:picLocks noChangeAspect="1"/>
          </p:cNvPicPr>
          <p:nvPr/>
        </p:nvPicPr>
        <p:blipFill>
          <a:blip r:embed="rId3"/>
          <a:stretch>
            <a:fillRect/>
          </a:stretch>
        </p:blipFill>
        <p:spPr>
          <a:xfrm>
            <a:off x="5576888" y="2386013"/>
            <a:ext cx="1990725" cy="1323975"/>
          </a:xfrm>
          <a:prstGeom prst="rect">
            <a:avLst/>
          </a:prstGeom>
        </p:spPr>
      </p:pic>
      <p:sp>
        <p:nvSpPr>
          <p:cNvPr id="7" name="TextBox 6">
            <a:extLst>
              <a:ext uri="{FF2B5EF4-FFF2-40B4-BE49-F238E27FC236}">
                <a16:creationId xmlns:a16="http://schemas.microsoft.com/office/drawing/2014/main" id="{8A82E2EA-B9DE-38A9-EF7B-0A99F11759F5}"/>
              </a:ext>
            </a:extLst>
          </p:cNvPr>
          <p:cNvSpPr txBox="1"/>
          <p:nvPr/>
        </p:nvSpPr>
        <p:spPr>
          <a:xfrm>
            <a:off x="1638300" y="4162425"/>
            <a:ext cx="26289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orbel"/>
              </a:rPr>
              <a:t>Treasure Chest (GPT-3)</a:t>
            </a:r>
          </a:p>
        </p:txBody>
      </p:sp>
      <p:sp>
        <p:nvSpPr>
          <p:cNvPr id="8" name="TextBox 7">
            <a:extLst>
              <a:ext uri="{FF2B5EF4-FFF2-40B4-BE49-F238E27FC236}">
                <a16:creationId xmlns:a16="http://schemas.microsoft.com/office/drawing/2014/main" id="{821A76AC-8706-3664-63EE-9C04E256EEE4}"/>
              </a:ext>
            </a:extLst>
          </p:cNvPr>
          <p:cNvSpPr txBox="1"/>
          <p:nvPr/>
        </p:nvSpPr>
        <p:spPr>
          <a:xfrm>
            <a:off x="6257924" y="4162425"/>
            <a:ext cx="11811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Prompt</a:t>
            </a:r>
            <a:endParaRPr lang="en-US">
              <a:latin typeface="Corbel"/>
            </a:endParaRPr>
          </a:p>
        </p:txBody>
      </p:sp>
    </p:spTree>
    <p:extLst>
      <p:ext uri="{BB962C8B-B14F-4D97-AF65-F5344CB8AC3E}">
        <p14:creationId xmlns:p14="http://schemas.microsoft.com/office/powerpoint/2010/main" val="2405210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A1FB6-1D16-6EA6-0DB6-81734452DF68}"/>
              </a:ext>
            </a:extLst>
          </p:cNvPr>
          <p:cNvSpPr>
            <a:spLocks noGrp="1"/>
          </p:cNvSpPr>
          <p:nvPr>
            <p:ph type="title"/>
          </p:nvPr>
        </p:nvSpPr>
        <p:spPr/>
        <p:txBody>
          <a:bodyPr>
            <a:normAutofit fontScale="90000"/>
          </a:bodyPr>
          <a:lstStyle/>
          <a:p>
            <a:r>
              <a:rPr lang="en-US"/>
              <a:t>Method</a:t>
            </a:r>
            <a:endParaRPr lang="en-CN"/>
          </a:p>
        </p:txBody>
      </p:sp>
      <p:sp>
        <p:nvSpPr>
          <p:cNvPr id="3" name="Content Placeholder 2">
            <a:extLst>
              <a:ext uri="{FF2B5EF4-FFF2-40B4-BE49-F238E27FC236}">
                <a16:creationId xmlns:a16="http://schemas.microsoft.com/office/drawing/2014/main" id="{B2080006-6E35-6141-1ECB-266A55E7B7BF}"/>
              </a:ext>
            </a:extLst>
          </p:cNvPr>
          <p:cNvSpPr>
            <a:spLocks noGrp="1"/>
          </p:cNvSpPr>
          <p:nvPr>
            <p:ph idx="1"/>
          </p:nvPr>
        </p:nvSpPr>
        <p:spPr>
          <a:xfrm>
            <a:off x="628650" y="1369219"/>
            <a:ext cx="3943350" cy="3263504"/>
          </a:xfrm>
        </p:spPr>
        <p:txBody>
          <a:bodyPr>
            <a:normAutofit fontScale="92500"/>
          </a:bodyPr>
          <a:lstStyle/>
          <a:p>
            <a:r>
              <a:rPr lang="en-US"/>
              <a:t>The model is conditioned on a natural language instruction and/or a few demonstrations of the task and is then expected to complete further instances of the task simply by predicting what comes next.</a:t>
            </a:r>
          </a:p>
          <a:p>
            <a:r>
              <a:rPr lang="en-US"/>
              <a:t>Train a 175 billion parameter autoregressive language model, which we call GPT-3, and measure its in-context learning abilities.</a:t>
            </a:r>
          </a:p>
          <a:p>
            <a:pPr lvl="1">
              <a:lnSpc>
                <a:spcPct val="114999"/>
              </a:lnSpc>
              <a:buNone/>
            </a:pPr>
            <a:endParaRPr lang="en-US"/>
          </a:p>
          <a:p>
            <a:pPr marL="342900" lvl="1" indent="0">
              <a:lnSpc>
                <a:spcPct val="114999"/>
              </a:lnSpc>
              <a:buNone/>
            </a:pPr>
            <a:endParaRPr lang="en-CN"/>
          </a:p>
        </p:txBody>
      </p:sp>
      <p:sp>
        <p:nvSpPr>
          <p:cNvPr id="4" name="TextBox 3">
            <a:extLst>
              <a:ext uri="{FF2B5EF4-FFF2-40B4-BE49-F238E27FC236}">
                <a16:creationId xmlns:a16="http://schemas.microsoft.com/office/drawing/2014/main" id="{B08B3C37-068D-7194-2942-E77FA2709CAC}"/>
              </a:ext>
            </a:extLst>
          </p:cNvPr>
          <p:cNvSpPr txBox="1"/>
          <p:nvPr/>
        </p:nvSpPr>
        <p:spPr>
          <a:xfrm>
            <a:off x="5369168" y="544388"/>
            <a:ext cx="3006969"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595959"/>
                </a:solidFill>
                <a:latin typeface="Corbel"/>
              </a:rPr>
              <a:t>These settings can be seen as lying on a spectrum of how much task-specific data they tend to rely on. Specifically, we can identify at least four points on this spectrum </a:t>
            </a:r>
            <a:endParaRPr lang="en-US"/>
          </a:p>
        </p:txBody>
      </p:sp>
      <p:pic>
        <p:nvPicPr>
          <p:cNvPr id="6" name="Picture 6" descr="Graphical user interface&#10;&#10;Description automatically generated">
            <a:extLst>
              <a:ext uri="{FF2B5EF4-FFF2-40B4-BE49-F238E27FC236}">
                <a16:creationId xmlns:a16="http://schemas.microsoft.com/office/drawing/2014/main" id="{D1582F67-9CB5-2A08-D619-E9CA4B0440BE}"/>
              </a:ext>
            </a:extLst>
          </p:cNvPr>
          <p:cNvPicPr>
            <a:picLocks noChangeAspect="1"/>
          </p:cNvPicPr>
          <p:nvPr/>
        </p:nvPicPr>
        <p:blipFill>
          <a:blip r:embed="rId2"/>
          <a:stretch>
            <a:fillRect/>
          </a:stretch>
        </p:blipFill>
        <p:spPr>
          <a:xfrm>
            <a:off x="5087084" y="1765476"/>
            <a:ext cx="3622429" cy="3165857"/>
          </a:xfrm>
          <a:prstGeom prst="rect">
            <a:avLst/>
          </a:prstGeom>
        </p:spPr>
      </p:pic>
    </p:spTree>
    <p:extLst>
      <p:ext uri="{BB962C8B-B14F-4D97-AF65-F5344CB8AC3E}">
        <p14:creationId xmlns:p14="http://schemas.microsoft.com/office/powerpoint/2010/main" val="8084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450CE-0EBC-FCA5-4F43-6955897FF495}"/>
              </a:ext>
            </a:extLst>
          </p:cNvPr>
          <p:cNvSpPr>
            <a:spLocks noGrp="1"/>
          </p:cNvSpPr>
          <p:nvPr>
            <p:ph type="title"/>
          </p:nvPr>
        </p:nvSpPr>
        <p:spPr/>
        <p:txBody>
          <a:bodyPr>
            <a:normAutofit fontScale="90000"/>
          </a:bodyPr>
          <a:lstStyle/>
          <a:p>
            <a:r>
              <a:rPr lang="en-US" b="1"/>
              <a:t>Prompting: Better Ways of Using Large Language Models</a:t>
            </a:r>
          </a:p>
        </p:txBody>
      </p:sp>
      <p:sp>
        <p:nvSpPr>
          <p:cNvPr id="3" name="Text Placeholder 2">
            <a:extLst>
              <a:ext uri="{FF2B5EF4-FFF2-40B4-BE49-F238E27FC236}">
                <a16:creationId xmlns:a16="http://schemas.microsoft.com/office/drawing/2014/main" id="{506B0B7C-ABA5-989A-DF3F-857CE46F0CA5}"/>
              </a:ext>
            </a:extLst>
          </p:cNvPr>
          <p:cNvSpPr>
            <a:spLocks noGrp="1"/>
          </p:cNvSpPr>
          <p:nvPr>
            <p:ph type="body" idx="1"/>
          </p:nvPr>
        </p:nvSpPr>
        <p:spPr>
          <a:xfrm>
            <a:off x="311700" y="1152475"/>
            <a:ext cx="8520600" cy="3197325"/>
          </a:xfrm>
        </p:spPr>
        <p:txBody>
          <a:bodyPr>
            <a:normAutofit/>
          </a:bodyPr>
          <a:lstStyle/>
          <a:p>
            <a:r>
              <a:rPr lang="en-US"/>
              <a:t>Discrete prompts</a:t>
            </a:r>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marL="114300" indent="0">
              <a:lnSpc>
                <a:spcPct val="114999"/>
              </a:lnSpc>
              <a:buNone/>
            </a:pPr>
            <a:endParaRPr lang="en-US"/>
          </a:p>
          <a:p>
            <a:pPr>
              <a:lnSpc>
                <a:spcPct val="114999"/>
              </a:lnSpc>
            </a:pPr>
            <a:endParaRPr lang="en-US"/>
          </a:p>
        </p:txBody>
      </p:sp>
      <p:sp>
        <p:nvSpPr>
          <p:cNvPr id="4" name="Text Placeholder 3">
            <a:extLst>
              <a:ext uri="{FF2B5EF4-FFF2-40B4-BE49-F238E27FC236}">
                <a16:creationId xmlns:a16="http://schemas.microsoft.com/office/drawing/2014/main" id="{9489E848-352E-1958-B893-72A0E3DBBB04}"/>
              </a:ext>
            </a:extLst>
          </p:cNvPr>
          <p:cNvSpPr>
            <a:spLocks noGrp="1"/>
          </p:cNvSpPr>
          <p:nvPr>
            <p:ph type="body" idx="2"/>
          </p:nvPr>
        </p:nvSpPr>
        <p:spPr/>
        <p:txBody>
          <a:bodyPr>
            <a:normAutofit/>
          </a:bodyPr>
          <a:lstStyle/>
          <a:p>
            <a:pPr marL="139700" indent="0">
              <a:lnSpc>
                <a:spcPct val="114999"/>
              </a:lnSpc>
              <a:buNone/>
            </a:pPr>
            <a:r>
              <a:rPr lang="en" sz="1200"/>
              <a:t>🏺: </a:t>
            </a:r>
            <a:r>
              <a:rPr lang="en" sz="1200" err="1"/>
              <a:t>Aowei</a:t>
            </a:r>
            <a:r>
              <a:rPr lang="en" sz="1200"/>
              <a:t> Ding and </a:t>
            </a:r>
            <a:r>
              <a:rPr lang="en" sz="1200" err="1"/>
              <a:t>Lingfeng</a:t>
            </a:r>
            <a:r>
              <a:rPr lang="en" sz="1200"/>
              <a:t> Shen</a:t>
            </a:r>
            <a:endParaRPr lang="en-US" sz="1200"/>
          </a:p>
          <a:p>
            <a:pPr>
              <a:lnSpc>
                <a:spcPct val="114999"/>
              </a:lnSpc>
            </a:pPr>
            <a:endParaRPr lang="en-US"/>
          </a:p>
        </p:txBody>
      </p:sp>
      <p:pic>
        <p:nvPicPr>
          <p:cNvPr id="27" name="Picture 27">
            <a:extLst>
              <a:ext uri="{FF2B5EF4-FFF2-40B4-BE49-F238E27FC236}">
                <a16:creationId xmlns:a16="http://schemas.microsoft.com/office/drawing/2014/main" id="{68DA89B6-09BC-DAC0-C8E1-2A2D8F182863}"/>
              </a:ext>
            </a:extLst>
          </p:cNvPr>
          <p:cNvPicPr>
            <a:picLocks noChangeAspect="1"/>
          </p:cNvPicPr>
          <p:nvPr/>
        </p:nvPicPr>
        <p:blipFill>
          <a:blip r:embed="rId2"/>
          <a:stretch>
            <a:fillRect/>
          </a:stretch>
        </p:blipFill>
        <p:spPr>
          <a:xfrm>
            <a:off x="3695700" y="1266226"/>
            <a:ext cx="3886200" cy="1487099"/>
          </a:xfrm>
          <a:prstGeom prst="rect">
            <a:avLst/>
          </a:prstGeom>
        </p:spPr>
      </p:pic>
    </p:spTree>
    <p:extLst>
      <p:ext uri="{BB962C8B-B14F-4D97-AF65-F5344CB8AC3E}">
        <p14:creationId xmlns:p14="http://schemas.microsoft.com/office/powerpoint/2010/main" val="2817237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450CE-0EBC-FCA5-4F43-6955897FF495}"/>
              </a:ext>
            </a:extLst>
          </p:cNvPr>
          <p:cNvSpPr>
            <a:spLocks noGrp="1"/>
          </p:cNvSpPr>
          <p:nvPr>
            <p:ph type="title"/>
          </p:nvPr>
        </p:nvSpPr>
        <p:spPr/>
        <p:txBody>
          <a:bodyPr>
            <a:normAutofit fontScale="90000"/>
          </a:bodyPr>
          <a:lstStyle/>
          <a:p>
            <a:r>
              <a:rPr lang="en-US" b="1"/>
              <a:t>Prompting: Better Ways of Using Large Language Models</a:t>
            </a:r>
          </a:p>
        </p:txBody>
      </p:sp>
      <p:sp>
        <p:nvSpPr>
          <p:cNvPr id="3" name="Text Placeholder 2">
            <a:extLst>
              <a:ext uri="{FF2B5EF4-FFF2-40B4-BE49-F238E27FC236}">
                <a16:creationId xmlns:a16="http://schemas.microsoft.com/office/drawing/2014/main" id="{506B0B7C-ABA5-989A-DF3F-857CE46F0CA5}"/>
              </a:ext>
            </a:extLst>
          </p:cNvPr>
          <p:cNvSpPr>
            <a:spLocks noGrp="1"/>
          </p:cNvSpPr>
          <p:nvPr>
            <p:ph type="body" idx="1"/>
          </p:nvPr>
        </p:nvSpPr>
        <p:spPr>
          <a:xfrm>
            <a:off x="311700" y="1152475"/>
            <a:ext cx="8520600" cy="3197325"/>
          </a:xfrm>
        </p:spPr>
        <p:txBody>
          <a:bodyPr>
            <a:normAutofit/>
          </a:bodyPr>
          <a:lstStyle/>
          <a:p>
            <a:r>
              <a:rPr lang="en-US"/>
              <a:t>Discrete prompts</a:t>
            </a:r>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r>
              <a:rPr lang="en-US"/>
              <a:t>Continuous prompts</a:t>
            </a:r>
          </a:p>
          <a:p>
            <a:pPr>
              <a:lnSpc>
                <a:spcPct val="114999"/>
              </a:lnSpc>
            </a:pPr>
            <a:endParaRPr lang="en-US"/>
          </a:p>
        </p:txBody>
      </p:sp>
      <p:sp>
        <p:nvSpPr>
          <p:cNvPr id="4" name="Text Placeholder 3">
            <a:extLst>
              <a:ext uri="{FF2B5EF4-FFF2-40B4-BE49-F238E27FC236}">
                <a16:creationId xmlns:a16="http://schemas.microsoft.com/office/drawing/2014/main" id="{9489E848-352E-1958-B893-72A0E3DBBB04}"/>
              </a:ext>
            </a:extLst>
          </p:cNvPr>
          <p:cNvSpPr>
            <a:spLocks noGrp="1"/>
          </p:cNvSpPr>
          <p:nvPr>
            <p:ph type="body" idx="2"/>
          </p:nvPr>
        </p:nvSpPr>
        <p:spPr/>
        <p:txBody>
          <a:bodyPr>
            <a:normAutofit/>
          </a:bodyPr>
          <a:lstStyle/>
          <a:p>
            <a:pPr marL="139700" indent="0">
              <a:lnSpc>
                <a:spcPct val="114999"/>
              </a:lnSpc>
              <a:buNone/>
            </a:pPr>
            <a:r>
              <a:rPr lang="en" sz="1200"/>
              <a:t>🏺: </a:t>
            </a:r>
            <a:r>
              <a:rPr lang="en" sz="1200" err="1"/>
              <a:t>Aowei</a:t>
            </a:r>
            <a:r>
              <a:rPr lang="en" sz="1200"/>
              <a:t> Ding and </a:t>
            </a:r>
            <a:r>
              <a:rPr lang="en" sz="1200" err="1"/>
              <a:t>Lingfeng</a:t>
            </a:r>
            <a:r>
              <a:rPr lang="en" sz="1200"/>
              <a:t> Shen</a:t>
            </a:r>
            <a:endParaRPr lang="en-US" sz="1200"/>
          </a:p>
          <a:p>
            <a:pPr>
              <a:lnSpc>
                <a:spcPct val="114999"/>
              </a:lnSpc>
            </a:pPr>
            <a:endParaRPr lang="en-US"/>
          </a:p>
        </p:txBody>
      </p:sp>
      <p:pic>
        <p:nvPicPr>
          <p:cNvPr id="27" name="Picture 27">
            <a:extLst>
              <a:ext uri="{FF2B5EF4-FFF2-40B4-BE49-F238E27FC236}">
                <a16:creationId xmlns:a16="http://schemas.microsoft.com/office/drawing/2014/main" id="{68DA89B6-09BC-DAC0-C8E1-2A2D8F182863}"/>
              </a:ext>
            </a:extLst>
          </p:cNvPr>
          <p:cNvPicPr>
            <a:picLocks noChangeAspect="1"/>
          </p:cNvPicPr>
          <p:nvPr/>
        </p:nvPicPr>
        <p:blipFill>
          <a:blip r:embed="rId2"/>
          <a:stretch>
            <a:fillRect/>
          </a:stretch>
        </p:blipFill>
        <p:spPr>
          <a:xfrm>
            <a:off x="3648075" y="1085251"/>
            <a:ext cx="3886200" cy="1487099"/>
          </a:xfrm>
          <a:prstGeom prst="rect">
            <a:avLst/>
          </a:prstGeom>
        </p:spPr>
      </p:pic>
      <p:pic>
        <p:nvPicPr>
          <p:cNvPr id="28" name="Picture 28" descr="Diagram&#10;&#10;Description automatically generated">
            <a:extLst>
              <a:ext uri="{FF2B5EF4-FFF2-40B4-BE49-F238E27FC236}">
                <a16:creationId xmlns:a16="http://schemas.microsoft.com/office/drawing/2014/main" id="{77702007-40E6-E982-EFA1-C8BF16C77F25}"/>
              </a:ext>
            </a:extLst>
          </p:cNvPr>
          <p:cNvPicPr>
            <a:picLocks noChangeAspect="1"/>
          </p:cNvPicPr>
          <p:nvPr/>
        </p:nvPicPr>
        <p:blipFill>
          <a:blip r:embed="rId3"/>
          <a:stretch>
            <a:fillRect/>
          </a:stretch>
        </p:blipFill>
        <p:spPr>
          <a:xfrm>
            <a:off x="4133850" y="3068370"/>
            <a:ext cx="3343275" cy="1626134"/>
          </a:xfrm>
          <a:prstGeom prst="rect">
            <a:avLst/>
          </a:prstGeom>
        </p:spPr>
      </p:pic>
    </p:spTree>
    <p:extLst>
      <p:ext uri="{BB962C8B-B14F-4D97-AF65-F5344CB8AC3E}">
        <p14:creationId xmlns:p14="http://schemas.microsoft.com/office/powerpoint/2010/main" val="251154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450CE-0EBC-FCA5-4F43-6955897FF495}"/>
              </a:ext>
            </a:extLst>
          </p:cNvPr>
          <p:cNvSpPr>
            <a:spLocks noGrp="1"/>
          </p:cNvSpPr>
          <p:nvPr>
            <p:ph type="title"/>
          </p:nvPr>
        </p:nvSpPr>
        <p:spPr/>
        <p:txBody>
          <a:bodyPr>
            <a:normAutofit fontScale="90000"/>
          </a:bodyPr>
          <a:lstStyle/>
          <a:p>
            <a:r>
              <a:rPr lang="en-US"/>
              <a:t>Making Pre-trained Language Models Better Few-shot Learners</a:t>
            </a:r>
          </a:p>
        </p:txBody>
      </p:sp>
      <p:sp>
        <p:nvSpPr>
          <p:cNvPr id="4" name="Text Placeholder 3">
            <a:extLst>
              <a:ext uri="{FF2B5EF4-FFF2-40B4-BE49-F238E27FC236}">
                <a16:creationId xmlns:a16="http://schemas.microsoft.com/office/drawing/2014/main" id="{9489E848-352E-1958-B893-72A0E3DBBB04}"/>
              </a:ext>
            </a:extLst>
          </p:cNvPr>
          <p:cNvSpPr>
            <a:spLocks noGrp="1"/>
          </p:cNvSpPr>
          <p:nvPr>
            <p:ph type="body" idx="2"/>
          </p:nvPr>
        </p:nvSpPr>
        <p:spPr/>
        <p:txBody>
          <a:bodyPr>
            <a:normAutofit/>
          </a:bodyPr>
          <a:lstStyle/>
          <a:p>
            <a:pPr marL="139700" indent="0">
              <a:lnSpc>
                <a:spcPct val="114999"/>
              </a:lnSpc>
              <a:buNone/>
            </a:pPr>
            <a:r>
              <a:rPr lang="en" sz="1200"/>
              <a:t>🏺: </a:t>
            </a:r>
            <a:r>
              <a:rPr lang="en" sz="1200" err="1"/>
              <a:t>Aowei</a:t>
            </a:r>
            <a:r>
              <a:rPr lang="en" sz="1200"/>
              <a:t> Ding and </a:t>
            </a:r>
            <a:r>
              <a:rPr lang="en" sz="1200" err="1"/>
              <a:t>Lingfeng</a:t>
            </a:r>
            <a:r>
              <a:rPr lang="en" sz="1200"/>
              <a:t> Shen</a:t>
            </a:r>
            <a:endParaRPr lang="en-US" sz="1200"/>
          </a:p>
          <a:p>
            <a:pPr>
              <a:lnSpc>
                <a:spcPct val="114999"/>
              </a:lnSpc>
            </a:pPr>
            <a:endParaRPr lang="en-US"/>
          </a:p>
        </p:txBody>
      </p:sp>
      <p:pic>
        <p:nvPicPr>
          <p:cNvPr id="6" name="Picture 6" descr="Text&#10;&#10;Description automatically generated">
            <a:extLst>
              <a:ext uri="{FF2B5EF4-FFF2-40B4-BE49-F238E27FC236}">
                <a16:creationId xmlns:a16="http://schemas.microsoft.com/office/drawing/2014/main" id="{BA04529D-0712-F230-EAA6-514808EC4CAB}"/>
              </a:ext>
            </a:extLst>
          </p:cNvPr>
          <p:cNvPicPr>
            <a:picLocks noChangeAspect="1"/>
          </p:cNvPicPr>
          <p:nvPr/>
        </p:nvPicPr>
        <p:blipFill>
          <a:blip r:embed="rId2"/>
          <a:stretch>
            <a:fillRect/>
          </a:stretch>
        </p:blipFill>
        <p:spPr>
          <a:xfrm>
            <a:off x="1019175" y="1952466"/>
            <a:ext cx="7038975" cy="1562418"/>
          </a:xfrm>
          <a:prstGeom prst="rect">
            <a:avLst/>
          </a:prstGeom>
        </p:spPr>
      </p:pic>
    </p:spTree>
    <p:extLst>
      <p:ext uri="{BB962C8B-B14F-4D97-AF65-F5344CB8AC3E}">
        <p14:creationId xmlns:p14="http://schemas.microsoft.com/office/powerpoint/2010/main" val="2765194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450CE-0EBC-FCA5-4F43-6955897FF495}"/>
              </a:ext>
            </a:extLst>
          </p:cNvPr>
          <p:cNvSpPr>
            <a:spLocks noGrp="1"/>
          </p:cNvSpPr>
          <p:nvPr>
            <p:ph type="title"/>
          </p:nvPr>
        </p:nvSpPr>
        <p:spPr/>
        <p:txBody>
          <a:bodyPr>
            <a:normAutofit fontScale="90000"/>
          </a:bodyPr>
          <a:lstStyle/>
          <a:p>
            <a:r>
              <a:rPr lang="en-US"/>
              <a:t>Making Pre-trained Language Models Better Few-shot Learners</a:t>
            </a:r>
          </a:p>
        </p:txBody>
      </p:sp>
      <p:sp>
        <p:nvSpPr>
          <p:cNvPr id="5" name="Text Placeholder 2">
            <a:extLst>
              <a:ext uri="{FF2B5EF4-FFF2-40B4-BE49-F238E27FC236}">
                <a16:creationId xmlns:a16="http://schemas.microsoft.com/office/drawing/2014/main" id="{15F75EFF-0D26-4130-A842-7F25C88B5C9E}"/>
              </a:ext>
            </a:extLst>
          </p:cNvPr>
          <p:cNvSpPr>
            <a:spLocks noGrp="1"/>
          </p:cNvSpPr>
          <p:nvPr>
            <p:ph type="body" idx="1"/>
          </p:nvPr>
        </p:nvSpPr>
        <p:spPr>
          <a:xfrm>
            <a:off x="311700" y="1152475"/>
            <a:ext cx="8520600" cy="3197325"/>
          </a:xfrm>
        </p:spPr>
        <p:txBody>
          <a:bodyPr>
            <a:normAutofit/>
          </a:bodyPr>
          <a:lstStyle/>
          <a:p>
            <a:r>
              <a:rPr lang="en-US"/>
              <a:t>hand-crafting good prompts can be tricky</a:t>
            </a:r>
          </a:p>
          <a:p>
            <a:pPr lvl="1">
              <a:lnSpc>
                <a:spcPct val="114999"/>
              </a:lnSpc>
            </a:pPr>
            <a:r>
              <a:rPr lang="en-US" sz="1600"/>
              <a:t>Need domain knowledge</a:t>
            </a:r>
          </a:p>
          <a:p>
            <a:pPr>
              <a:lnSpc>
                <a:spcPct val="114999"/>
              </a:lnSpc>
            </a:pPr>
            <a:endParaRPr lang="en-US"/>
          </a:p>
        </p:txBody>
      </p:sp>
      <p:pic>
        <p:nvPicPr>
          <p:cNvPr id="7" name="Picture 7" descr="Table&#10;&#10;Description automatically generated">
            <a:extLst>
              <a:ext uri="{FF2B5EF4-FFF2-40B4-BE49-F238E27FC236}">
                <a16:creationId xmlns:a16="http://schemas.microsoft.com/office/drawing/2014/main" id="{A7631E3A-B76E-B34D-9235-E8BC4751DD91}"/>
              </a:ext>
            </a:extLst>
          </p:cNvPr>
          <p:cNvPicPr>
            <a:picLocks noChangeAspect="1"/>
          </p:cNvPicPr>
          <p:nvPr/>
        </p:nvPicPr>
        <p:blipFill rotWithShape="1">
          <a:blip r:embed="rId2"/>
          <a:srcRect b="48014"/>
          <a:stretch/>
        </p:blipFill>
        <p:spPr>
          <a:xfrm>
            <a:off x="695325" y="2371266"/>
            <a:ext cx="3448050" cy="1719553"/>
          </a:xfrm>
          <a:prstGeom prst="rect">
            <a:avLst/>
          </a:prstGeom>
        </p:spPr>
      </p:pic>
      <p:pic>
        <p:nvPicPr>
          <p:cNvPr id="8" name="Picture 8" descr="Table&#10;&#10;Description automatically generated">
            <a:extLst>
              <a:ext uri="{FF2B5EF4-FFF2-40B4-BE49-F238E27FC236}">
                <a16:creationId xmlns:a16="http://schemas.microsoft.com/office/drawing/2014/main" id="{D2D4474A-0ADD-2F9A-4612-5E49FC8BAFAA}"/>
              </a:ext>
            </a:extLst>
          </p:cNvPr>
          <p:cNvPicPr>
            <a:picLocks noChangeAspect="1"/>
          </p:cNvPicPr>
          <p:nvPr/>
        </p:nvPicPr>
        <p:blipFill rotWithShape="1">
          <a:blip r:embed="rId2"/>
          <a:srcRect t="49458" b="361"/>
          <a:stretch/>
        </p:blipFill>
        <p:spPr>
          <a:xfrm>
            <a:off x="4943475" y="2571291"/>
            <a:ext cx="3124200" cy="1519685"/>
          </a:xfrm>
          <a:prstGeom prst="rect">
            <a:avLst/>
          </a:prstGeom>
        </p:spPr>
      </p:pic>
      <p:pic>
        <p:nvPicPr>
          <p:cNvPr id="9" name="Picture 9" descr="Table&#10;&#10;Description automatically generated">
            <a:extLst>
              <a:ext uri="{FF2B5EF4-FFF2-40B4-BE49-F238E27FC236}">
                <a16:creationId xmlns:a16="http://schemas.microsoft.com/office/drawing/2014/main" id="{353D4897-0594-35F5-BD8A-882C31ADFAE6}"/>
              </a:ext>
            </a:extLst>
          </p:cNvPr>
          <p:cNvPicPr>
            <a:picLocks noChangeAspect="1"/>
          </p:cNvPicPr>
          <p:nvPr/>
        </p:nvPicPr>
        <p:blipFill rotWithShape="1">
          <a:blip r:embed="rId2"/>
          <a:srcRect b="91697"/>
          <a:stretch/>
        </p:blipFill>
        <p:spPr>
          <a:xfrm>
            <a:off x="4943475" y="2371266"/>
            <a:ext cx="3105150" cy="246937"/>
          </a:xfrm>
          <a:prstGeom prst="rect">
            <a:avLst/>
          </a:prstGeom>
        </p:spPr>
      </p:pic>
      <p:sp>
        <p:nvSpPr>
          <p:cNvPr id="11" name="Text Placeholder 3">
            <a:extLst>
              <a:ext uri="{FF2B5EF4-FFF2-40B4-BE49-F238E27FC236}">
                <a16:creationId xmlns:a16="http://schemas.microsoft.com/office/drawing/2014/main" id="{84E2D542-D8A8-A092-04B6-BAF6EC18EC0F}"/>
              </a:ext>
            </a:extLst>
          </p:cNvPr>
          <p:cNvSpPr txBox="1">
            <a:spLocks/>
          </p:cNvSpPr>
          <p:nvPr/>
        </p:nvSpPr>
        <p:spPr>
          <a:xfrm>
            <a:off x="-2095" y="4686442"/>
            <a:ext cx="3155100" cy="453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139700" indent="0">
              <a:lnSpc>
                <a:spcPct val="114999"/>
              </a:lnSpc>
              <a:buFont typeface="Corbel"/>
              <a:buNone/>
            </a:pPr>
            <a:r>
              <a:rPr lang="en" sz="1200"/>
              <a:t>🏺: </a:t>
            </a:r>
            <a:r>
              <a:rPr lang="en" sz="1200" err="1"/>
              <a:t>Aowei</a:t>
            </a:r>
            <a:r>
              <a:rPr lang="en" sz="1200"/>
              <a:t> Ding and </a:t>
            </a:r>
            <a:r>
              <a:rPr lang="en" sz="1200" err="1"/>
              <a:t>Lingfeng</a:t>
            </a:r>
            <a:r>
              <a:rPr lang="en" sz="1200"/>
              <a:t> Shen</a:t>
            </a:r>
            <a:endParaRPr lang="en-US" sz="1200"/>
          </a:p>
          <a:p>
            <a:pPr>
              <a:lnSpc>
                <a:spcPct val="114999"/>
              </a:lnSpc>
            </a:pPr>
            <a:endParaRPr lang="en-US"/>
          </a:p>
        </p:txBody>
      </p:sp>
    </p:spTree>
    <p:extLst>
      <p:ext uri="{BB962C8B-B14F-4D97-AF65-F5344CB8AC3E}">
        <p14:creationId xmlns:p14="http://schemas.microsoft.com/office/powerpoint/2010/main" val="929426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450CE-0EBC-FCA5-4F43-6955897FF495}"/>
              </a:ext>
            </a:extLst>
          </p:cNvPr>
          <p:cNvSpPr>
            <a:spLocks noGrp="1"/>
          </p:cNvSpPr>
          <p:nvPr>
            <p:ph type="title"/>
          </p:nvPr>
        </p:nvSpPr>
        <p:spPr/>
        <p:txBody>
          <a:bodyPr>
            <a:normAutofit fontScale="90000"/>
          </a:bodyPr>
          <a:lstStyle/>
          <a:p>
            <a:r>
              <a:rPr lang="en-US"/>
              <a:t>Making Pre-trained Language Models Better Few-shot Learners</a:t>
            </a:r>
          </a:p>
        </p:txBody>
      </p:sp>
      <p:sp>
        <p:nvSpPr>
          <p:cNvPr id="5" name="Text Placeholder 2">
            <a:extLst>
              <a:ext uri="{FF2B5EF4-FFF2-40B4-BE49-F238E27FC236}">
                <a16:creationId xmlns:a16="http://schemas.microsoft.com/office/drawing/2014/main" id="{15F75EFF-0D26-4130-A842-7F25C88B5C9E}"/>
              </a:ext>
            </a:extLst>
          </p:cNvPr>
          <p:cNvSpPr>
            <a:spLocks noGrp="1"/>
          </p:cNvSpPr>
          <p:nvPr>
            <p:ph type="body" idx="1"/>
          </p:nvPr>
        </p:nvSpPr>
        <p:spPr>
          <a:xfrm>
            <a:off x="311700" y="1152475"/>
            <a:ext cx="8520600" cy="3197325"/>
          </a:xfrm>
        </p:spPr>
        <p:txBody>
          <a:bodyPr>
            <a:normAutofit/>
          </a:bodyPr>
          <a:lstStyle/>
          <a:p>
            <a:r>
              <a:rPr lang="en-US"/>
              <a:t>hand-crafting good prompts can be tricky</a:t>
            </a:r>
          </a:p>
          <a:p>
            <a:pPr lvl="1">
              <a:lnSpc>
                <a:spcPct val="114999"/>
              </a:lnSpc>
            </a:pPr>
            <a:r>
              <a:rPr lang="en-US" sz="1600"/>
              <a:t>Need domain knowledge</a:t>
            </a:r>
          </a:p>
          <a:p>
            <a:pPr>
              <a:lnSpc>
                <a:spcPct val="114999"/>
              </a:lnSpc>
            </a:pPr>
            <a:endParaRPr lang="en-US"/>
          </a:p>
        </p:txBody>
      </p:sp>
      <p:pic>
        <p:nvPicPr>
          <p:cNvPr id="7" name="Picture 7" descr="Table&#10;&#10;Description automatically generated">
            <a:extLst>
              <a:ext uri="{FF2B5EF4-FFF2-40B4-BE49-F238E27FC236}">
                <a16:creationId xmlns:a16="http://schemas.microsoft.com/office/drawing/2014/main" id="{A7631E3A-B76E-B34D-9235-E8BC4751DD91}"/>
              </a:ext>
            </a:extLst>
          </p:cNvPr>
          <p:cNvPicPr>
            <a:picLocks noChangeAspect="1"/>
          </p:cNvPicPr>
          <p:nvPr/>
        </p:nvPicPr>
        <p:blipFill rotWithShape="1">
          <a:blip r:embed="rId2"/>
          <a:srcRect b="48014"/>
          <a:stretch/>
        </p:blipFill>
        <p:spPr>
          <a:xfrm>
            <a:off x="695325" y="2371266"/>
            <a:ext cx="3448050" cy="1719553"/>
          </a:xfrm>
          <a:prstGeom prst="rect">
            <a:avLst/>
          </a:prstGeom>
        </p:spPr>
      </p:pic>
      <p:pic>
        <p:nvPicPr>
          <p:cNvPr id="8" name="Picture 8" descr="Table&#10;&#10;Description automatically generated">
            <a:extLst>
              <a:ext uri="{FF2B5EF4-FFF2-40B4-BE49-F238E27FC236}">
                <a16:creationId xmlns:a16="http://schemas.microsoft.com/office/drawing/2014/main" id="{D2D4474A-0ADD-2F9A-4612-5E49FC8BAFAA}"/>
              </a:ext>
            </a:extLst>
          </p:cNvPr>
          <p:cNvPicPr>
            <a:picLocks noChangeAspect="1"/>
          </p:cNvPicPr>
          <p:nvPr/>
        </p:nvPicPr>
        <p:blipFill rotWithShape="1">
          <a:blip r:embed="rId2"/>
          <a:srcRect t="49458" b="361"/>
          <a:stretch/>
        </p:blipFill>
        <p:spPr>
          <a:xfrm>
            <a:off x="4943475" y="2571291"/>
            <a:ext cx="3124200" cy="1519685"/>
          </a:xfrm>
          <a:prstGeom prst="rect">
            <a:avLst/>
          </a:prstGeom>
        </p:spPr>
      </p:pic>
      <p:pic>
        <p:nvPicPr>
          <p:cNvPr id="9" name="Picture 9" descr="Table&#10;&#10;Description automatically generated">
            <a:extLst>
              <a:ext uri="{FF2B5EF4-FFF2-40B4-BE49-F238E27FC236}">
                <a16:creationId xmlns:a16="http://schemas.microsoft.com/office/drawing/2014/main" id="{353D4897-0594-35F5-BD8A-882C31ADFAE6}"/>
              </a:ext>
            </a:extLst>
          </p:cNvPr>
          <p:cNvPicPr>
            <a:picLocks noChangeAspect="1"/>
          </p:cNvPicPr>
          <p:nvPr/>
        </p:nvPicPr>
        <p:blipFill rotWithShape="1">
          <a:blip r:embed="rId2"/>
          <a:srcRect b="91697"/>
          <a:stretch/>
        </p:blipFill>
        <p:spPr>
          <a:xfrm>
            <a:off x="4943475" y="2371266"/>
            <a:ext cx="3105150" cy="246937"/>
          </a:xfrm>
          <a:prstGeom prst="rect">
            <a:avLst/>
          </a:prstGeom>
        </p:spPr>
      </p:pic>
      <p:sp>
        <p:nvSpPr>
          <p:cNvPr id="6" name="Text Placeholder 3">
            <a:extLst>
              <a:ext uri="{FF2B5EF4-FFF2-40B4-BE49-F238E27FC236}">
                <a16:creationId xmlns:a16="http://schemas.microsoft.com/office/drawing/2014/main" id="{2D57E35C-D074-5755-E3BE-BD510023E14D}"/>
              </a:ext>
            </a:extLst>
          </p:cNvPr>
          <p:cNvSpPr txBox="1">
            <a:spLocks/>
          </p:cNvSpPr>
          <p:nvPr/>
        </p:nvSpPr>
        <p:spPr>
          <a:xfrm>
            <a:off x="-2095" y="4695967"/>
            <a:ext cx="3155100" cy="453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139700" indent="0">
              <a:lnSpc>
                <a:spcPct val="114999"/>
              </a:lnSpc>
              <a:buFont typeface="Corbel"/>
              <a:buNone/>
            </a:pPr>
            <a:r>
              <a:rPr lang="en" sz="1200"/>
              <a:t>🏺: </a:t>
            </a:r>
            <a:r>
              <a:rPr lang="en" sz="1200" err="1"/>
              <a:t>Aowei</a:t>
            </a:r>
            <a:r>
              <a:rPr lang="en" sz="1200"/>
              <a:t> Ding and </a:t>
            </a:r>
            <a:r>
              <a:rPr lang="en" sz="1200" err="1"/>
              <a:t>Lingfeng</a:t>
            </a:r>
            <a:r>
              <a:rPr lang="en" sz="1200"/>
              <a:t> Shen</a:t>
            </a:r>
            <a:endParaRPr lang="en-US" sz="1200"/>
          </a:p>
          <a:p>
            <a:pPr>
              <a:lnSpc>
                <a:spcPct val="114999"/>
              </a:lnSpc>
            </a:pPr>
            <a:endParaRPr lang="en-US"/>
          </a:p>
        </p:txBody>
      </p:sp>
    </p:spTree>
    <p:extLst>
      <p:ext uri="{BB962C8B-B14F-4D97-AF65-F5344CB8AC3E}">
        <p14:creationId xmlns:p14="http://schemas.microsoft.com/office/powerpoint/2010/main" val="2630787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450CE-0EBC-FCA5-4F43-6955897FF495}"/>
              </a:ext>
            </a:extLst>
          </p:cNvPr>
          <p:cNvSpPr>
            <a:spLocks noGrp="1"/>
          </p:cNvSpPr>
          <p:nvPr>
            <p:ph type="title"/>
          </p:nvPr>
        </p:nvSpPr>
        <p:spPr/>
        <p:txBody>
          <a:bodyPr>
            <a:normAutofit fontScale="90000"/>
          </a:bodyPr>
          <a:lstStyle/>
          <a:p>
            <a:r>
              <a:rPr lang="en-US"/>
              <a:t>Making Pre-trained Language Models Better Few-shot Learners</a:t>
            </a:r>
          </a:p>
        </p:txBody>
      </p:sp>
      <p:sp>
        <p:nvSpPr>
          <p:cNvPr id="5" name="Text Placeholder 2">
            <a:extLst>
              <a:ext uri="{FF2B5EF4-FFF2-40B4-BE49-F238E27FC236}">
                <a16:creationId xmlns:a16="http://schemas.microsoft.com/office/drawing/2014/main" id="{15F75EFF-0D26-4130-A842-7F25C88B5C9E}"/>
              </a:ext>
            </a:extLst>
          </p:cNvPr>
          <p:cNvSpPr>
            <a:spLocks noGrp="1"/>
          </p:cNvSpPr>
          <p:nvPr>
            <p:ph type="body" idx="1"/>
          </p:nvPr>
        </p:nvSpPr>
        <p:spPr>
          <a:xfrm>
            <a:off x="311700" y="1152475"/>
            <a:ext cx="8520600" cy="920850"/>
          </a:xfrm>
        </p:spPr>
        <p:txBody>
          <a:bodyPr>
            <a:normAutofit/>
          </a:bodyPr>
          <a:lstStyle/>
          <a:p>
            <a:pPr>
              <a:lnSpc>
                <a:spcPct val="114999"/>
              </a:lnSpc>
            </a:pPr>
            <a:r>
              <a:rPr lang="en-US" sz="2000"/>
              <a:t>automatic label word search</a:t>
            </a:r>
            <a:endParaRPr lang="en-US"/>
          </a:p>
          <a:p>
            <a:pPr lvl="1">
              <a:lnSpc>
                <a:spcPct val="114999"/>
              </a:lnSpc>
            </a:pPr>
            <a:r>
              <a:rPr lang="en-US" sz="1800"/>
              <a:t>top-k words that maximize the LM probability at [MASK]</a:t>
            </a:r>
          </a:p>
        </p:txBody>
      </p:sp>
      <p:sp>
        <p:nvSpPr>
          <p:cNvPr id="6" name="Text Placeholder 3">
            <a:extLst>
              <a:ext uri="{FF2B5EF4-FFF2-40B4-BE49-F238E27FC236}">
                <a16:creationId xmlns:a16="http://schemas.microsoft.com/office/drawing/2014/main" id="{2D57E35C-D074-5755-E3BE-BD510023E14D}"/>
              </a:ext>
            </a:extLst>
          </p:cNvPr>
          <p:cNvSpPr txBox="1">
            <a:spLocks/>
          </p:cNvSpPr>
          <p:nvPr/>
        </p:nvSpPr>
        <p:spPr>
          <a:xfrm>
            <a:off x="-2095" y="4695967"/>
            <a:ext cx="3155100" cy="453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139700" indent="0">
              <a:lnSpc>
                <a:spcPct val="114999"/>
              </a:lnSpc>
              <a:buFont typeface="Corbel"/>
              <a:buNone/>
            </a:pPr>
            <a:r>
              <a:rPr lang="en" sz="1200"/>
              <a:t>🏺: </a:t>
            </a:r>
            <a:r>
              <a:rPr lang="en" sz="1200" err="1"/>
              <a:t>Aowei</a:t>
            </a:r>
            <a:r>
              <a:rPr lang="en" sz="1200"/>
              <a:t> Ding and </a:t>
            </a:r>
            <a:r>
              <a:rPr lang="en" sz="1200" err="1"/>
              <a:t>Lingfeng</a:t>
            </a:r>
            <a:r>
              <a:rPr lang="en" sz="1200"/>
              <a:t> Shen</a:t>
            </a:r>
            <a:endParaRPr lang="en-US" sz="1200"/>
          </a:p>
          <a:p>
            <a:pPr>
              <a:lnSpc>
                <a:spcPct val="114999"/>
              </a:lnSpc>
            </a:pPr>
            <a:endParaRPr lang="en-US"/>
          </a:p>
        </p:txBody>
      </p:sp>
    </p:spTree>
    <p:extLst>
      <p:ext uri="{BB962C8B-B14F-4D97-AF65-F5344CB8AC3E}">
        <p14:creationId xmlns:p14="http://schemas.microsoft.com/office/powerpoint/2010/main" val="3512646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450CE-0EBC-FCA5-4F43-6955897FF495}"/>
              </a:ext>
            </a:extLst>
          </p:cNvPr>
          <p:cNvSpPr>
            <a:spLocks noGrp="1"/>
          </p:cNvSpPr>
          <p:nvPr>
            <p:ph type="title"/>
          </p:nvPr>
        </p:nvSpPr>
        <p:spPr/>
        <p:txBody>
          <a:bodyPr>
            <a:normAutofit fontScale="90000"/>
          </a:bodyPr>
          <a:lstStyle/>
          <a:p>
            <a:r>
              <a:rPr lang="en-US"/>
              <a:t>Making Pre-trained Language Models Better Few-shot Learners</a:t>
            </a:r>
          </a:p>
        </p:txBody>
      </p:sp>
      <p:sp>
        <p:nvSpPr>
          <p:cNvPr id="5" name="Text Placeholder 2">
            <a:extLst>
              <a:ext uri="{FF2B5EF4-FFF2-40B4-BE49-F238E27FC236}">
                <a16:creationId xmlns:a16="http://schemas.microsoft.com/office/drawing/2014/main" id="{15F75EFF-0D26-4130-A842-7F25C88B5C9E}"/>
              </a:ext>
            </a:extLst>
          </p:cNvPr>
          <p:cNvSpPr>
            <a:spLocks noGrp="1"/>
          </p:cNvSpPr>
          <p:nvPr>
            <p:ph type="body" idx="1"/>
          </p:nvPr>
        </p:nvSpPr>
        <p:spPr>
          <a:xfrm>
            <a:off x="311700" y="1152475"/>
            <a:ext cx="8520600" cy="920850"/>
          </a:xfrm>
        </p:spPr>
        <p:txBody>
          <a:bodyPr>
            <a:normAutofit/>
          </a:bodyPr>
          <a:lstStyle/>
          <a:p>
            <a:pPr>
              <a:lnSpc>
                <a:spcPct val="114999"/>
              </a:lnSpc>
            </a:pPr>
            <a:r>
              <a:rPr lang="en-US" sz="2000"/>
              <a:t>automatic label word search</a:t>
            </a:r>
            <a:endParaRPr lang="en-US"/>
          </a:p>
          <a:p>
            <a:pPr lvl="1">
              <a:lnSpc>
                <a:spcPct val="114999"/>
              </a:lnSpc>
            </a:pPr>
            <a:r>
              <a:rPr lang="en-US" sz="1800"/>
              <a:t>top-k words that maximize the LM probability at [MASK]</a:t>
            </a:r>
          </a:p>
        </p:txBody>
      </p:sp>
      <p:sp>
        <p:nvSpPr>
          <p:cNvPr id="6" name="Text Placeholder 3">
            <a:extLst>
              <a:ext uri="{FF2B5EF4-FFF2-40B4-BE49-F238E27FC236}">
                <a16:creationId xmlns:a16="http://schemas.microsoft.com/office/drawing/2014/main" id="{2D57E35C-D074-5755-E3BE-BD510023E14D}"/>
              </a:ext>
            </a:extLst>
          </p:cNvPr>
          <p:cNvSpPr txBox="1">
            <a:spLocks/>
          </p:cNvSpPr>
          <p:nvPr/>
        </p:nvSpPr>
        <p:spPr>
          <a:xfrm>
            <a:off x="-2095" y="4695967"/>
            <a:ext cx="3155100" cy="453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139700" indent="0">
              <a:lnSpc>
                <a:spcPct val="114999"/>
              </a:lnSpc>
              <a:buFont typeface="Corbel"/>
              <a:buNone/>
            </a:pPr>
            <a:r>
              <a:rPr lang="en" sz="1200"/>
              <a:t>🏺: </a:t>
            </a:r>
            <a:r>
              <a:rPr lang="en" sz="1200" err="1"/>
              <a:t>Aowei</a:t>
            </a:r>
            <a:r>
              <a:rPr lang="en" sz="1200"/>
              <a:t> Ding and </a:t>
            </a:r>
            <a:r>
              <a:rPr lang="en" sz="1200" err="1"/>
              <a:t>Lingfeng</a:t>
            </a:r>
            <a:r>
              <a:rPr lang="en" sz="1200"/>
              <a:t> Shen</a:t>
            </a:r>
            <a:endParaRPr lang="en-US" sz="1200"/>
          </a:p>
          <a:p>
            <a:pPr>
              <a:lnSpc>
                <a:spcPct val="114999"/>
              </a:lnSpc>
            </a:pPr>
            <a:endParaRPr lang="en-US"/>
          </a:p>
        </p:txBody>
      </p:sp>
      <p:sp>
        <p:nvSpPr>
          <p:cNvPr id="4" name="Text Placeholder 2">
            <a:extLst>
              <a:ext uri="{FF2B5EF4-FFF2-40B4-BE49-F238E27FC236}">
                <a16:creationId xmlns:a16="http://schemas.microsoft.com/office/drawing/2014/main" id="{44BD63FC-402A-FBDD-AAD9-CAC7C7E1670A}"/>
              </a:ext>
            </a:extLst>
          </p:cNvPr>
          <p:cNvSpPr txBox="1">
            <a:spLocks/>
          </p:cNvSpPr>
          <p:nvPr/>
        </p:nvSpPr>
        <p:spPr>
          <a:xfrm>
            <a:off x="311700" y="2371675"/>
            <a:ext cx="8520600" cy="92085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a:lnSpc>
                <a:spcPct val="114999"/>
              </a:lnSpc>
            </a:pPr>
            <a:r>
              <a:rPr lang="en-US" sz="2000"/>
              <a:t>automatic template search</a:t>
            </a:r>
            <a:endParaRPr lang="en-US"/>
          </a:p>
          <a:p>
            <a:pPr lvl="1">
              <a:lnSpc>
                <a:spcPct val="114999"/>
              </a:lnSpc>
            </a:pPr>
            <a:r>
              <a:rPr lang="en-US" sz="1800"/>
              <a:t>T5 generation based on manual  prompts</a:t>
            </a:r>
            <a:endParaRPr lang="en-US"/>
          </a:p>
        </p:txBody>
      </p:sp>
    </p:spTree>
    <p:extLst>
      <p:ext uri="{BB962C8B-B14F-4D97-AF65-F5344CB8AC3E}">
        <p14:creationId xmlns:p14="http://schemas.microsoft.com/office/powerpoint/2010/main" val="2074437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450CE-0EBC-FCA5-4F43-6955897FF495}"/>
              </a:ext>
            </a:extLst>
          </p:cNvPr>
          <p:cNvSpPr>
            <a:spLocks noGrp="1"/>
          </p:cNvSpPr>
          <p:nvPr>
            <p:ph type="title"/>
          </p:nvPr>
        </p:nvSpPr>
        <p:spPr/>
        <p:txBody>
          <a:bodyPr>
            <a:normAutofit fontScale="90000"/>
          </a:bodyPr>
          <a:lstStyle/>
          <a:p>
            <a:r>
              <a:rPr lang="en-US"/>
              <a:t>Making Pre-trained Language Models Better Few-shot Learners</a:t>
            </a:r>
          </a:p>
        </p:txBody>
      </p:sp>
      <p:sp>
        <p:nvSpPr>
          <p:cNvPr id="5" name="Text Placeholder 2">
            <a:extLst>
              <a:ext uri="{FF2B5EF4-FFF2-40B4-BE49-F238E27FC236}">
                <a16:creationId xmlns:a16="http://schemas.microsoft.com/office/drawing/2014/main" id="{15F75EFF-0D26-4130-A842-7F25C88B5C9E}"/>
              </a:ext>
            </a:extLst>
          </p:cNvPr>
          <p:cNvSpPr>
            <a:spLocks noGrp="1"/>
          </p:cNvSpPr>
          <p:nvPr>
            <p:ph type="body" idx="1"/>
          </p:nvPr>
        </p:nvSpPr>
        <p:spPr>
          <a:xfrm>
            <a:off x="311700" y="1152475"/>
            <a:ext cx="8520600" cy="920850"/>
          </a:xfrm>
        </p:spPr>
        <p:txBody>
          <a:bodyPr>
            <a:normAutofit/>
          </a:bodyPr>
          <a:lstStyle/>
          <a:p>
            <a:pPr>
              <a:lnSpc>
                <a:spcPct val="114999"/>
              </a:lnSpc>
            </a:pPr>
            <a:r>
              <a:rPr lang="en-US" sz="2000"/>
              <a:t>automatic label word search</a:t>
            </a:r>
            <a:endParaRPr lang="en-US"/>
          </a:p>
          <a:p>
            <a:pPr lvl="1">
              <a:lnSpc>
                <a:spcPct val="114999"/>
              </a:lnSpc>
            </a:pPr>
            <a:r>
              <a:rPr lang="en-US" sz="1800"/>
              <a:t>top-k words that maximize the LM probability at [MASK]</a:t>
            </a:r>
          </a:p>
        </p:txBody>
      </p:sp>
      <p:sp>
        <p:nvSpPr>
          <p:cNvPr id="6" name="Text Placeholder 3">
            <a:extLst>
              <a:ext uri="{FF2B5EF4-FFF2-40B4-BE49-F238E27FC236}">
                <a16:creationId xmlns:a16="http://schemas.microsoft.com/office/drawing/2014/main" id="{2D57E35C-D074-5755-E3BE-BD510023E14D}"/>
              </a:ext>
            </a:extLst>
          </p:cNvPr>
          <p:cNvSpPr txBox="1">
            <a:spLocks/>
          </p:cNvSpPr>
          <p:nvPr/>
        </p:nvSpPr>
        <p:spPr>
          <a:xfrm>
            <a:off x="-2095" y="4695967"/>
            <a:ext cx="3155100" cy="453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139700" indent="0">
              <a:lnSpc>
                <a:spcPct val="114999"/>
              </a:lnSpc>
              <a:buFont typeface="Corbel"/>
              <a:buNone/>
            </a:pPr>
            <a:r>
              <a:rPr lang="en" sz="1200"/>
              <a:t>🏺: </a:t>
            </a:r>
            <a:r>
              <a:rPr lang="en" sz="1200" err="1"/>
              <a:t>Aowei</a:t>
            </a:r>
            <a:r>
              <a:rPr lang="en" sz="1200"/>
              <a:t> Ding and </a:t>
            </a:r>
            <a:r>
              <a:rPr lang="en" sz="1200" err="1"/>
              <a:t>Lingfeng</a:t>
            </a:r>
            <a:r>
              <a:rPr lang="en" sz="1200"/>
              <a:t> Shen</a:t>
            </a:r>
            <a:endParaRPr lang="en-US" sz="1200"/>
          </a:p>
          <a:p>
            <a:pPr>
              <a:lnSpc>
                <a:spcPct val="114999"/>
              </a:lnSpc>
            </a:pPr>
            <a:endParaRPr lang="en-US"/>
          </a:p>
        </p:txBody>
      </p:sp>
      <p:sp>
        <p:nvSpPr>
          <p:cNvPr id="4" name="Text Placeholder 2">
            <a:extLst>
              <a:ext uri="{FF2B5EF4-FFF2-40B4-BE49-F238E27FC236}">
                <a16:creationId xmlns:a16="http://schemas.microsoft.com/office/drawing/2014/main" id="{44BD63FC-402A-FBDD-AAD9-CAC7C7E1670A}"/>
              </a:ext>
            </a:extLst>
          </p:cNvPr>
          <p:cNvSpPr txBox="1">
            <a:spLocks/>
          </p:cNvSpPr>
          <p:nvPr/>
        </p:nvSpPr>
        <p:spPr>
          <a:xfrm>
            <a:off x="311700" y="2371675"/>
            <a:ext cx="8520600" cy="92085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a:lnSpc>
                <a:spcPct val="114999"/>
              </a:lnSpc>
            </a:pPr>
            <a:r>
              <a:rPr lang="en-US" sz="2000"/>
              <a:t>automatic template search</a:t>
            </a:r>
            <a:endParaRPr lang="en-US"/>
          </a:p>
          <a:p>
            <a:pPr lvl="1">
              <a:lnSpc>
                <a:spcPct val="114999"/>
              </a:lnSpc>
            </a:pPr>
            <a:r>
              <a:rPr lang="en-US" sz="1800"/>
              <a:t>T5 generation based on manual  prompts</a:t>
            </a:r>
            <a:endParaRPr lang="en-US"/>
          </a:p>
        </p:txBody>
      </p:sp>
      <p:sp>
        <p:nvSpPr>
          <p:cNvPr id="7" name="Text Placeholder 2">
            <a:extLst>
              <a:ext uri="{FF2B5EF4-FFF2-40B4-BE49-F238E27FC236}">
                <a16:creationId xmlns:a16="http://schemas.microsoft.com/office/drawing/2014/main" id="{F3B0209F-29B9-7773-CC3E-A5FCFE210588}"/>
              </a:ext>
            </a:extLst>
          </p:cNvPr>
          <p:cNvSpPr txBox="1">
            <a:spLocks/>
          </p:cNvSpPr>
          <p:nvPr/>
        </p:nvSpPr>
        <p:spPr>
          <a:xfrm>
            <a:off x="311700" y="3600399"/>
            <a:ext cx="8520600" cy="92085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a:lnSpc>
                <a:spcPct val="114999"/>
              </a:lnSpc>
            </a:pPr>
            <a:r>
              <a:rPr lang="en-US" sz="2000"/>
              <a:t>Training objective under few-shot settings</a:t>
            </a:r>
            <a:endParaRPr lang="en-US"/>
          </a:p>
          <a:p>
            <a:pPr lvl="1">
              <a:lnSpc>
                <a:spcPct val="114999"/>
              </a:lnSpc>
            </a:pPr>
            <a:r>
              <a:rPr lang="en-US" sz="1800"/>
              <a:t>MLM loss to predict the [MASK] in the prompt</a:t>
            </a:r>
          </a:p>
        </p:txBody>
      </p:sp>
    </p:spTree>
    <p:extLst>
      <p:ext uri="{BB962C8B-B14F-4D97-AF65-F5344CB8AC3E}">
        <p14:creationId xmlns:p14="http://schemas.microsoft.com/office/powerpoint/2010/main" val="3274361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450CE-0EBC-FCA5-4F43-6955897FF495}"/>
              </a:ext>
            </a:extLst>
          </p:cNvPr>
          <p:cNvSpPr>
            <a:spLocks noGrp="1"/>
          </p:cNvSpPr>
          <p:nvPr>
            <p:ph type="title"/>
          </p:nvPr>
        </p:nvSpPr>
        <p:spPr>
          <a:xfrm>
            <a:off x="292650" y="606950"/>
            <a:ext cx="2081700" cy="572700"/>
          </a:xfrm>
        </p:spPr>
        <p:txBody>
          <a:bodyPr>
            <a:normAutofit fontScale="90000"/>
          </a:bodyPr>
          <a:lstStyle/>
          <a:p>
            <a:r>
              <a:rPr lang="en-US"/>
              <a:t>Performance</a:t>
            </a:r>
          </a:p>
        </p:txBody>
      </p:sp>
      <p:sp>
        <p:nvSpPr>
          <p:cNvPr id="6" name="Text Placeholder 3">
            <a:extLst>
              <a:ext uri="{FF2B5EF4-FFF2-40B4-BE49-F238E27FC236}">
                <a16:creationId xmlns:a16="http://schemas.microsoft.com/office/drawing/2014/main" id="{2D57E35C-D074-5755-E3BE-BD510023E14D}"/>
              </a:ext>
            </a:extLst>
          </p:cNvPr>
          <p:cNvSpPr txBox="1">
            <a:spLocks/>
          </p:cNvSpPr>
          <p:nvPr/>
        </p:nvSpPr>
        <p:spPr>
          <a:xfrm>
            <a:off x="-2095" y="4695967"/>
            <a:ext cx="3155100" cy="453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139700" indent="0">
              <a:lnSpc>
                <a:spcPct val="114999"/>
              </a:lnSpc>
              <a:buFont typeface="Corbel"/>
              <a:buNone/>
            </a:pPr>
            <a:r>
              <a:rPr lang="en" sz="1200"/>
              <a:t>🏺: </a:t>
            </a:r>
            <a:r>
              <a:rPr lang="en" sz="1200" err="1"/>
              <a:t>Aowei</a:t>
            </a:r>
            <a:r>
              <a:rPr lang="en" sz="1200"/>
              <a:t> Ding and </a:t>
            </a:r>
            <a:r>
              <a:rPr lang="en" sz="1200" err="1"/>
              <a:t>Lingfeng</a:t>
            </a:r>
            <a:r>
              <a:rPr lang="en" sz="1200"/>
              <a:t> Shen</a:t>
            </a:r>
            <a:endParaRPr lang="en-US" sz="1200"/>
          </a:p>
          <a:p>
            <a:pPr>
              <a:lnSpc>
                <a:spcPct val="114999"/>
              </a:lnSpc>
            </a:pPr>
            <a:endParaRPr lang="en-US"/>
          </a:p>
        </p:txBody>
      </p:sp>
      <p:pic>
        <p:nvPicPr>
          <p:cNvPr id="7" name="Picture 7" descr="Table&#10;&#10;Description automatically generated">
            <a:extLst>
              <a:ext uri="{FF2B5EF4-FFF2-40B4-BE49-F238E27FC236}">
                <a16:creationId xmlns:a16="http://schemas.microsoft.com/office/drawing/2014/main" id="{4743B46F-05F8-7CE5-D2E8-4E2B45B0F376}"/>
              </a:ext>
            </a:extLst>
          </p:cNvPr>
          <p:cNvPicPr>
            <a:picLocks noChangeAspect="1"/>
          </p:cNvPicPr>
          <p:nvPr/>
        </p:nvPicPr>
        <p:blipFill>
          <a:blip r:embed="rId2"/>
          <a:stretch>
            <a:fillRect/>
          </a:stretch>
        </p:blipFill>
        <p:spPr>
          <a:xfrm>
            <a:off x="2495550" y="172827"/>
            <a:ext cx="6410325" cy="4797846"/>
          </a:xfrm>
          <a:prstGeom prst="rect">
            <a:avLst/>
          </a:prstGeom>
        </p:spPr>
      </p:pic>
    </p:spTree>
    <p:extLst>
      <p:ext uri="{BB962C8B-B14F-4D97-AF65-F5344CB8AC3E}">
        <p14:creationId xmlns:p14="http://schemas.microsoft.com/office/powerpoint/2010/main" val="4334315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450CE-0EBC-FCA5-4F43-6955897FF495}"/>
              </a:ext>
            </a:extLst>
          </p:cNvPr>
          <p:cNvSpPr>
            <a:spLocks noGrp="1"/>
          </p:cNvSpPr>
          <p:nvPr>
            <p:ph type="title"/>
          </p:nvPr>
        </p:nvSpPr>
        <p:spPr/>
        <p:txBody>
          <a:bodyPr>
            <a:normAutofit fontScale="90000"/>
          </a:bodyPr>
          <a:lstStyle/>
          <a:p>
            <a:r>
              <a:rPr lang="en-US"/>
              <a:t>Summarization</a:t>
            </a:r>
          </a:p>
        </p:txBody>
      </p:sp>
      <p:sp>
        <p:nvSpPr>
          <p:cNvPr id="6" name="Text Placeholder 3">
            <a:extLst>
              <a:ext uri="{FF2B5EF4-FFF2-40B4-BE49-F238E27FC236}">
                <a16:creationId xmlns:a16="http://schemas.microsoft.com/office/drawing/2014/main" id="{2D57E35C-D074-5755-E3BE-BD510023E14D}"/>
              </a:ext>
            </a:extLst>
          </p:cNvPr>
          <p:cNvSpPr txBox="1">
            <a:spLocks/>
          </p:cNvSpPr>
          <p:nvPr/>
        </p:nvSpPr>
        <p:spPr>
          <a:xfrm>
            <a:off x="-2095" y="4695967"/>
            <a:ext cx="3155100" cy="453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139700" indent="0">
              <a:lnSpc>
                <a:spcPct val="114999"/>
              </a:lnSpc>
              <a:buFont typeface="Corbel"/>
              <a:buNone/>
            </a:pPr>
            <a:r>
              <a:rPr lang="en" sz="1200"/>
              <a:t>🏺: </a:t>
            </a:r>
            <a:r>
              <a:rPr lang="en" sz="1200" err="1"/>
              <a:t>Aowei</a:t>
            </a:r>
            <a:r>
              <a:rPr lang="en" sz="1200"/>
              <a:t> Ding and </a:t>
            </a:r>
            <a:r>
              <a:rPr lang="en" sz="1200" err="1"/>
              <a:t>Lingfeng</a:t>
            </a:r>
            <a:r>
              <a:rPr lang="en" sz="1200"/>
              <a:t> Shen</a:t>
            </a:r>
            <a:endParaRPr lang="en-US" sz="1200"/>
          </a:p>
          <a:p>
            <a:pPr>
              <a:lnSpc>
                <a:spcPct val="114999"/>
              </a:lnSpc>
            </a:pPr>
            <a:endParaRPr lang="en-US"/>
          </a:p>
        </p:txBody>
      </p:sp>
      <p:pic>
        <p:nvPicPr>
          <p:cNvPr id="4" name="Picture 5" descr="A picture containing container, box&#10;&#10;Description automatically generated">
            <a:extLst>
              <a:ext uri="{FF2B5EF4-FFF2-40B4-BE49-F238E27FC236}">
                <a16:creationId xmlns:a16="http://schemas.microsoft.com/office/drawing/2014/main" id="{F292A2E3-336A-A735-9CFA-48B0C52B9B5B}"/>
              </a:ext>
            </a:extLst>
          </p:cNvPr>
          <p:cNvPicPr>
            <a:picLocks noChangeAspect="1"/>
          </p:cNvPicPr>
          <p:nvPr/>
        </p:nvPicPr>
        <p:blipFill>
          <a:blip r:embed="rId2"/>
          <a:stretch>
            <a:fillRect/>
          </a:stretch>
        </p:blipFill>
        <p:spPr>
          <a:xfrm>
            <a:off x="1588070" y="1848300"/>
            <a:ext cx="2238375" cy="2047875"/>
          </a:xfrm>
          <a:prstGeom prst="rect">
            <a:avLst/>
          </a:prstGeom>
        </p:spPr>
      </p:pic>
      <p:pic>
        <p:nvPicPr>
          <p:cNvPr id="11" name="Picture 6">
            <a:extLst>
              <a:ext uri="{FF2B5EF4-FFF2-40B4-BE49-F238E27FC236}">
                <a16:creationId xmlns:a16="http://schemas.microsoft.com/office/drawing/2014/main" id="{AEBFB28E-9BBF-7144-599F-AB799434FBD4}"/>
              </a:ext>
            </a:extLst>
          </p:cNvPr>
          <p:cNvPicPr>
            <a:picLocks noChangeAspect="1"/>
          </p:cNvPicPr>
          <p:nvPr/>
        </p:nvPicPr>
        <p:blipFill>
          <a:blip r:embed="rId3"/>
          <a:stretch>
            <a:fillRect/>
          </a:stretch>
        </p:blipFill>
        <p:spPr>
          <a:xfrm>
            <a:off x="5588570" y="2286450"/>
            <a:ext cx="1990725" cy="1323975"/>
          </a:xfrm>
          <a:prstGeom prst="rect">
            <a:avLst/>
          </a:prstGeom>
        </p:spPr>
      </p:pic>
      <p:sp>
        <p:nvSpPr>
          <p:cNvPr id="13" name="TextBox 12">
            <a:extLst>
              <a:ext uri="{FF2B5EF4-FFF2-40B4-BE49-F238E27FC236}">
                <a16:creationId xmlns:a16="http://schemas.microsoft.com/office/drawing/2014/main" id="{57C662CF-5EFD-3450-A3F8-64ED57FFBA7E}"/>
              </a:ext>
            </a:extLst>
          </p:cNvPr>
          <p:cNvSpPr txBox="1"/>
          <p:nvPr/>
        </p:nvSpPr>
        <p:spPr>
          <a:xfrm>
            <a:off x="2183382" y="4034287"/>
            <a:ext cx="105727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orbel"/>
              </a:rPr>
              <a:t>GPT-3</a:t>
            </a:r>
          </a:p>
        </p:txBody>
      </p:sp>
      <p:sp>
        <p:nvSpPr>
          <p:cNvPr id="15" name="TextBox 14">
            <a:extLst>
              <a:ext uri="{FF2B5EF4-FFF2-40B4-BE49-F238E27FC236}">
                <a16:creationId xmlns:a16="http://schemas.microsoft.com/office/drawing/2014/main" id="{A5B1631C-EA2D-801E-5BCF-CA1E6151CCB7}"/>
              </a:ext>
            </a:extLst>
          </p:cNvPr>
          <p:cNvSpPr txBox="1"/>
          <p:nvPr/>
        </p:nvSpPr>
        <p:spPr>
          <a:xfrm>
            <a:off x="6269606" y="4062862"/>
            <a:ext cx="11811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Prompt</a:t>
            </a:r>
            <a:endParaRPr lang="en-US">
              <a:latin typeface="Corbel"/>
            </a:endParaRPr>
          </a:p>
        </p:txBody>
      </p:sp>
      <p:sp>
        <p:nvSpPr>
          <p:cNvPr id="18" name="Arrow: Curved Down 17">
            <a:extLst>
              <a:ext uri="{FF2B5EF4-FFF2-40B4-BE49-F238E27FC236}">
                <a16:creationId xmlns:a16="http://schemas.microsoft.com/office/drawing/2014/main" id="{4233ADDD-3003-2565-A76E-28A388717B50}"/>
              </a:ext>
            </a:extLst>
          </p:cNvPr>
          <p:cNvSpPr/>
          <p:nvPr/>
        </p:nvSpPr>
        <p:spPr>
          <a:xfrm>
            <a:off x="3763899" y="1282064"/>
            <a:ext cx="1562100" cy="5715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row: Curved Down 26">
            <a:extLst>
              <a:ext uri="{FF2B5EF4-FFF2-40B4-BE49-F238E27FC236}">
                <a16:creationId xmlns:a16="http://schemas.microsoft.com/office/drawing/2014/main" id="{8AA10CA5-BFFB-FAFA-64E8-D95568AA6C25}"/>
              </a:ext>
            </a:extLst>
          </p:cNvPr>
          <p:cNvSpPr/>
          <p:nvPr/>
        </p:nvSpPr>
        <p:spPr>
          <a:xfrm rot="10800000">
            <a:off x="3763898" y="3653789"/>
            <a:ext cx="1533525" cy="48577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62028F8B-3594-6E2F-E095-93E088F7FDF2}"/>
              </a:ext>
            </a:extLst>
          </p:cNvPr>
          <p:cNvSpPr txBox="1"/>
          <p:nvPr/>
        </p:nvSpPr>
        <p:spPr>
          <a:xfrm>
            <a:off x="3678807" y="4424811"/>
            <a:ext cx="18383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orbel"/>
              </a:rPr>
              <a:t>Power </a:t>
            </a:r>
            <a:r>
              <a:rPr lang="en-US" sz="1600"/>
              <a:t>excavation</a:t>
            </a:r>
            <a:endParaRPr lang="en-US"/>
          </a:p>
        </p:txBody>
      </p:sp>
      <p:sp>
        <p:nvSpPr>
          <p:cNvPr id="29" name="TextBox 28">
            <a:extLst>
              <a:ext uri="{FF2B5EF4-FFF2-40B4-BE49-F238E27FC236}">
                <a16:creationId xmlns:a16="http://schemas.microsoft.com/office/drawing/2014/main" id="{C38BD619-E22A-1FCC-3DC8-12CF253B5959}"/>
              </a:ext>
            </a:extLst>
          </p:cNvPr>
          <p:cNvSpPr txBox="1"/>
          <p:nvPr/>
        </p:nvSpPr>
        <p:spPr>
          <a:xfrm>
            <a:off x="3755007" y="852936"/>
            <a:ext cx="18383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orbel"/>
              </a:rPr>
              <a:t>Bring spotlight</a:t>
            </a:r>
          </a:p>
        </p:txBody>
      </p:sp>
    </p:spTree>
    <p:extLst>
      <p:ext uri="{BB962C8B-B14F-4D97-AF65-F5344CB8AC3E}">
        <p14:creationId xmlns:p14="http://schemas.microsoft.com/office/powerpoint/2010/main" val="1996261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F7BA6-1489-6494-B42D-014F89C230CF}"/>
              </a:ext>
            </a:extLst>
          </p:cNvPr>
          <p:cNvSpPr>
            <a:spLocks noGrp="1"/>
          </p:cNvSpPr>
          <p:nvPr>
            <p:ph type="title"/>
          </p:nvPr>
        </p:nvSpPr>
        <p:spPr/>
        <p:txBody>
          <a:bodyPr>
            <a:normAutofit fontScale="90000"/>
          </a:bodyPr>
          <a:lstStyle/>
          <a:p>
            <a:r>
              <a:rPr lang="en-US"/>
              <a:t>Method</a:t>
            </a:r>
            <a:endParaRPr lang="en-CN"/>
          </a:p>
        </p:txBody>
      </p:sp>
      <p:sp>
        <p:nvSpPr>
          <p:cNvPr id="3" name="Content Placeholder 2">
            <a:extLst>
              <a:ext uri="{FF2B5EF4-FFF2-40B4-BE49-F238E27FC236}">
                <a16:creationId xmlns:a16="http://schemas.microsoft.com/office/drawing/2014/main" id="{2F993B80-36CD-236C-718D-1D6351D72130}"/>
              </a:ext>
            </a:extLst>
          </p:cNvPr>
          <p:cNvSpPr>
            <a:spLocks noGrp="1"/>
          </p:cNvSpPr>
          <p:nvPr>
            <p:ph idx="1"/>
          </p:nvPr>
        </p:nvSpPr>
        <p:spPr>
          <a:xfrm>
            <a:off x="311700" y="1152475"/>
            <a:ext cx="8080984" cy="3416400"/>
          </a:xfrm>
        </p:spPr>
        <p:txBody>
          <a:bodyPr>
            <a:normAutofit/>
          </a:bodyPr>
          <a:lstStyle/>
          <a:p>
            <a:r>
              <a:rPr lang="en-US"/>
              <a:t>Specifically, we evaluate GPT-3 on over two dozen NLP datasets, as well as several novel tasks designed to test rapid adaptation to tasks unlikely to be directly contained in the training set. For each task, we evaluate GPT-3 under 3 conditions:</a:t>
            </a:r>
          </a:p>
          <a:p>
            <a:pPr lvl="1"/>
            <a:r>
              <a:rPr lang="en-US"/>
              <a:t> (a) “few-shot learning”, or in-context learning where we allow as many demonstrations as will fit into the model’s context window (typically 10 to 100), </a:t>
            </a:r>
          </a:p>
          <a:p>
            <a:pPr lvl="1"/>
            <a:r>
              <a:rPr lang="en-US"/>
              <a:t>(b) “one-shot learning”, where we allow only one demonstration, and</a:t>
            </a:r>
          </a:p>
          <a:p>
            <a:pPr lvl="1"/>
            <a:r>
              <a:rPr lang="en-US"/>
              <a:t> (c) “zero-shot” learning, where no demonstrations are allowed and only an instruction in natural language is given to the model. GPT-3 could also in principle be evaluated in the traditional fine-tuning setting, but we leave this to future work. </a:t>
            </a:r>
          </a:p>
          <a:p>
            <a:pPr marL="0" indent="0">
              <a:buNone/>
            </a:pPr>
            <a:endParaRPr lang="en-CN"/>
          </a:p>
        </p:txBody>
      </p:sp>
    </p:spTree>
    <p:extLst>
      <p:ext uri="{BB962C8B-B14F-4D97-AF65-F5344CB8AC3E}">
        <p14:creationId xmlns:p14="http://schemas.microsoft.com/office/powerpoint/2010/main" val="816565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Exploratory Ideas: Memorization vs Structure</a:t>
            </a:r>
            <a:endParaRPr/>
          </a:p>
        </p:txBody>
      </p:sp>
      <p:sp>
        <p:nvSpPr>
          <p:cNvPr id="88" name="Google Shape;88;p17"/>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Aayush Mishra and Tianqi Shang</a:t>
            </a:r>
            <a:endParaRPr/>
          </a:p>
        </p:txBody>
      </p:sp>
      <p:pic>
        <p:nvPicPr>
          <p:cNvPr id="3" name="Picture 3" descr="Diagram&#10;&#10;Description automatically generated">
            <a:extLst>
              <a:ext uri="{FF2B5EF4-FFF2-40B4-BE49-F238E27FC236}">
                <a16:creationId xmlns:a16="http://schemas.microsoft.com/office/drawing/2014/main" id="{B5F5192E-FADC-9725-B0AA-3AC8F75D18C8}"/>
              </a:ext>
            </a:extLst>
          </p:cNvPr>
          <p:cNvPicPr>
            <a:picLocks noChangeAspect="1"/>
          </p:cNvPicPr>
          <p:nvPr/>
        </p:nvPicPr>
        <p:blipFill rotWithShape="1">
          <a:blip r:embed="rId3"/>
          <a:srcRect r="36884" b="-143"/>
          <a:stretch/>
        </p:blipFill>
        <p:spPr>
          <a:xfrm>
            <a:off x="2547257" y="920999"/>
            <a:ext cx="3819133" cy="2277259"/>
          </a:xfrm>
          <a:prstGeom prst="rect">
            <a:avLst/>
          </a:prstGeom>
        </p:spPr>
      </p:pic>
      <p:sp>
        <p:nvSpPr>
          <p:cNvPr id="4" name="TextBox 3">
            <a:extLst>
              <a:ext uri="{FF2B5EF4-FFF2-40B4-BE49-F238E27FC236}">
                <a16:creationId xmlns:a16="http://schemas.microsoft.com/office/drawing/2014/main" id="{5E323843-A53F-5FFA-4CF5-945A61354A82}"/>
              </a:ext>
            </a:extLst>
          </p:cNvPr>
          <p:cNvSpPr txBox="1"/>
          <p:nvPr/>
        </p:nvSpPr>
        <p:spPr>
          <a:xfrm rot="10800000" flipV="1">
            <a:off x="3369623" y="3231973"/>
            <a:ext cx="2174667"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t>Image from </a:t>
            </a:r>
            <a:r>
              <a:rPr lang="en-US" sz="700" b="1"/>
              <a:t>https://playground.tensorflow.org/</a:t>
            </a:r>
          </a:p>
        </p:txBody>
      </p:sp>
      <p:sp>
        <p:nvSpPr>
          <p:cNvPr id="5" name="Text Placeholder 4">
            <a:extLst>
              <a:ext uri="{FF2B5EF4-FFF2-40B4-BE49-F238E27FC236}">
                <a16:creationId xmlns:a16="http://schemas.microsoft.com/office/drawing/2014/main" id="{4078C0EC-5091-EBEA-A50C-E1763F1831DD}"/>
              </a:ext>
            </a:extLst>
          </p:cNvPr>
          <p:cNvSpPr>
            <a:spLocks noGrp="1"/>
          </p:cNvSpPr>
          <p:nvPr>
            <p:ph type="body" idx="1"/>
          </p:nvPr>
        </p:nvSpPr>
        <p:spPr>
          <a:xfrm>
            <a:off x="311700" y="3468164"/>
            <a:ext cx="8520600" cy="1100711"/>
          </a:xfrm>
        </p:spPr>
        <p:txBody>
          <a:bodyPr>
            <a:normAutofit lnSpcReduction="10000"/>
          </a:bodyPr>
          <a:lstStyle/>
          <a:p>
            <a:r>
              <a:rPr lang="en-US"/>
              <a:t>How much of the training data does the model memorize? </a:t>
            </a:r>
          </a:p>
          <a:p>
            <a:pPr>
              <a:lnSpc>
                <a:spcPct val="114999"/>
              </a:lnSpc>
            </a:pPr>
            <a:r>
              <a:rPr lang="en-US"/>
              <a:t>What parts of the network are triggered when there is a memory recall?</a:t>
            </a:r>
          </a:p>
          <a:p>
            <a:pPr>
              <a:lnSpc>
                <a:spcPct val="114999"/>
              </a:lnSpc>
            </a:pPr>
            <a:r>
              <a:rPr lang="en-US"/>
              <a:t>Is there some taxonomical structure in the way the network stores information?</a:t>
            </a:r>
          </a:p>
        </p:txBody>
      </p:sp>
    </p:spTree>
    <p:extLst>
      <p:ext uri="{BB962C8B-B14F-4D97-AF65-F5344CB8AC3E}">
        <p14:creationId xmlns:p14="http://schemas.microsoft.com/office/powerpoint/2010/main" val="400756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a:t>Exploratory Ideas: Memorization vs Structure</a:t>
            </a:r>
          </a:p>
        </p:txBody>
      </p:sp>
      <p:sp>
        <p:nvSpPr>
          <p:cNvPr id="87" name="Google Shape;87;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342900">
              <a:lnSpc>
                <a:spcPct val="114999"/>
              </a:lnSpc>
              <a:spcAft>
                <a:spcPts val="1200"/>
              </a:spcAft>
            </a:pPr>
            <a:r>
              <a:rPr lang="en-US"/>
              <a:t>Highly overlapping prompts with similar structure → similarity of activation maps. </a:t>
            </a:r>
            <a:br>
              <a:rPr lang="en-US"/>
            </a:br>
            <a:r>
              <a:rPr lang="en-US" i="1"/>
              <a:t>The capital of France is …                                 2 + 3 is ...</a:t>
            </a:r>
            <a:br>
              <a:rPr lang="en-US" i="1"/>
            </a:br>
            <a:r>
              <a:rPr lang="en-US" i="1"/>
              <a:t>The capital of India is …                                     2 – 3 is ...</a:t>
            </a:r>
            <a:br>
              <a:rPr lang="en-US" i="1"/>
            </a:br>
            <a:r>
              <a:rPr lang="en-US" i="1"/>
              <a:t>The currency of France is …                             1285673 + 359876 is ...</a:t>
            </a:r>
          </a:p>
          <a:p>
            <a:pPr marL="342900">
              <a:lnSpc>
                <a:spcPct val="114999"/>
              </a:lnSpc>
              <a:spcAft>
                <a:spcPts val="1200"/>
              </a:spcAft>
            </a:pPr>
            <a:r>
              <a:rPr lang="en-US"/>
              <a:t>Distinct prompts with same subjects  → dissimilarity of activation maps.</a:t>
            </a:r>
            <a:br>
              <a:rPr lang="en-US"/>
            </a:br>
            <a:r>
              <a:rPr lang="en-US" i="1"/>
              <a:t>The Eiffel Tower is located in …                          </a:t>
            </a:r>
            <a:br>
              <a:rPr lang="en-US" i="1"/>
            </a:br>
            <a:r>
              <a:rPr lang="en-US" i="1"/>
              <a:t>The capital of France is …</a:t>
            </a:r>
            <a:endParaRPr lang="en-US"/>
          </a:p>
          <a:p>
            <a:pPr marL="342900">
              <a:lnSpc>
                <a:spcPct val="114999"/>
              </a:lnSpc>
              <a:spcAft>
                <a:spcPts val="1200"/>
              </a:spcAft>
            </a:pPr>
            <a:r>
              <a:rPr lang="en-US"/>
              <a:t>Counterfactual prompts → see how to model reacts in the activation space.</a:t>
            </a:r>
            <a:br>
              <a:rPr lang="en-US"/>
            </a:br>
            <a:r>
              <a:rPr lang="en-US" i="1"/>
              <a:t>London is the capital of England. People in London speak …</a:t>
            </a:r>
            <a:br>
              <a:rPr lang="en-US" i="1"/>
            </a:br>
            <a:r>
              <a:rPr lang="en-US" i="1"/>
              <a:t>London is the capital of France. People in London speak …</a:t>
            </a:r>
            <a:endParaRPr lang="en-US"/>
          </a:p>
          <a:p>
            <a:pPr marL="342900">
              <a:lnSpc>
                <a:spcPct val="114999"/>
              </a:lnSpc>
              <a:spcAft>
                <a:spcPts val="1200"/>
              </a:spcAft>
            </a:pPr>
            <a:r>
              <a:rPr lang="en-US" i="1"/>
              <a:t>...</a:t>
            </a:r>
          </a:p>
        </p:txBody>
      </p:sp>
      <p:sp>
        <p:nvSpPr>
          <p:cNvPr id="88" name="Google Shape;88;p17"/>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t>
            </a:r>
            <a:r>
              <a:rPr lang="en-US"/>
              <a:t>Aayush Mishra and Tianqi Shang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Exploratory Ideas: </a:t>
            </a:r>
            <a:r>
              <a:rPr lang="en-US"/>
              <a:t>GPT-3 with Knowledge Graph </a:t>
            </a:r>
            <a:endParaRPr lang="en"/>
          </a:p>
          <a:p>
            <a:endParaRPr/>
          </a:p>
        </p:txBody>
      </p:sp>
      <p:sp>
        <p:nvSpPr>
          <p:cNvPr id="87" name="Google Shape;87;p17"/>
          <p:cNvSpPr txBox="1">
            <a:spLocks noGrp="1"/>
          </p:cNvSpPr>
          <p:nvPr>
            <p:ph type="body" idx="1"/>
          </p:nvPr>
        </p:nvSpPr>
        <p:spPr>
          <a:xfrm>
            <a:off x="626439" y="1152475"/>
            <a:ext cx="8520600" cy="341640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n-US">
                <a:solidFill>
                  <a:schemeClr val="tx1"/>
                </a:solidFill>
              </a:rPr>
              <a:t>An example of a GPT-3 Q&amp;A:</a:t>
            </a:r>
          </a:p>
          <a:p>
            <a:pPr>
              <a:lnSpc>
                <a:spcPct val="114999"/>
              </a:lnSpc>
              <a:buNone/>
            </a:pPr>
            <a:r>
              <a:rPr lang="en-US">
                <a:solidFill>
                  <a:schemeClr val="tx1"/>
                </a:solidFill>
              </a:rPr>
              <a:t>Q: How many eyes does a giraffe have? </a:t>
            </a:r>
          </a:p>
          <a:p>
            <a:pPr>
              <a:lnSpc>
                <a:spcPct val="114999"/>
              </a:lnSpc>
              <a:buNone/>
            </a:pPr>
            <a:r>
              <a:rPr lang="en-US">
                <a:solidFill>
                  <a:schemeClr val="tx1"/>
                </a:solidFill>
              </a:rPr>
              <a:t>A: A giraffe has two eyes. </a:t>
            </a:r>
          </a:p>
          <a:p>
            <a:pPr>
              <a:lnSpc>
                <a:spcPct val="114999"/>
              </a:lnSpc>
              <a:buNone/>
            </a:pPr>
            <a:r>
              <a:rPr lang="en-US">
                <a:solidFill>
                  <a:schemeClr val="tx1"/>
                </a:solidFill>
              </a:rPr>
              <a:t>Q: How many eyes does my foot have? </a:t>
            </a:r>
          </a:p>
          <a:p>
            <a:pPr>
              <a:lnSpc>
                <a:spcPct val="114999"/>
              </a:lnSpc>
              <a:buNone/>
            </a:pPr>
            <a:r>
              <a:rPr lang="en-US">
                <a:solidFill>
                  <a:schemeClr val="tx1"/>
                </a:solidFill>
              </a:rPr>
              <a:t>A: Your foot has two eyes. </a:t>
            </a:r>
          </a:p>
          <a:p>
            <a:pPr>
              <a:lnSpc>
                <a:spcPct val="114999"/>
              </a:lnSpc>
              <a:buNone/>
            </a:pPr>
            <a:r>
              <a:rPr lang="en-US">
                <a:solidFill>
                  <a:schemeClr val="tx1"/>
                </a:solidFill>
              </a:rPr>
              <a:t>Q: How many eyes does a spider have? </a:t>
            </a:r>
          </a:p>
          <a:p>
            <a:pPr>
              <a:lnSpc>
                <a:spcPct val="114999"/>
              </a:lnSpc>
              <a:buNone/>
            </a:pPr>
            <a:r>
              <a:rPr lang="en-US">
                <a:solidFill>
                  <a:schemeClr val="tx1"/>
                </a:solidFill>
              </a:rPr>
              <a:t>A: A spider has eight eyes. </a:t>
            </a:r>
          </a:p>
          <a:p>
            <a:pPr>
              <a:lnSpc>
                <a:spcPct val="114999"/>
              </a:lnSpc>
              <a:buNone/>
            </a:pPr>
            <a:r>
              <a:rPr lang="en-US">
                <a:solidFill>
                  <a:schemeClr val="tx1"/>
                </a:solidFill>
              </a:rPr>
              <a:t>Q: How many eyes does the sun have?</a:t>
            </a:r>
          </a:p>
          <a:p>
            <a:pPr>
              <a:lnSpc>
                <a:spcPct val="114999"/>
              </a:lnSpc>
              <a:buNone/>
            </a:pPr>
            <a:r>
              <a:rPr lang="en-US">
                <a:solidFill>
                  <a:schemeClr val="tx1"/>
                </a:solidFill>
              </a:rPr>
              <a:t>A: The sun has one eye. </a:t>
            </a:r>
          </a:p>
          <a:p>
            <a:pPr marL="342900">
              <a:lnSpc>
                <a:spcPct val="114999"/>
              </a:lnSpc>
              <a:spcAft>
                <a:spcPts val="1200"/>
              </a:spcAft>
              <a:buAutoNum type="arabicPeriod"/>
            </a:pPr>
            <a:endParaRPr lang="en-US">
              <a:solidFill>
                <a:schemeClr val="tx1"/>
              </a:solidFill>
            </a:endParaRPr>
          </a:p>
        </p:txBody>
      </p:sp>
      <p:sp>
        <p:nvSpPr>
          <p:cNvPr id="88" name="Google Shape;88;p17"/>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Aayush Mishra and Tianqi Shang</a:t>
            </a:r>
            <a:endParaRPr/>
          </a:p>
        </p:txBody>
      </p:sp>
      <p:sp>
        <p:nvSpPr>
          <p:cNvPr id="2" name="TextBox 1">
            <a:extLst>
              <a:ext uri="{FF2B5EF4-FFF2-40B4-BE49-F238E27FC236}">
                <a16:creationId xmlns:a16="http://schemas.microsoft.com/office/drawing/2014/main" id="{33BE1BDF-1799-99F1-7C18-1D7F40D3685E}"/>
              </a:ext>
            </a:extLst>
          </p:cNvPr>
          <p:cNvSpPr txBox="1"/>
          <p:nvPr/>
        </p:nvSpPr>
        <p:spPr>
          <a:xfrm>
            <a:off x="5367130" y="1739347"/>
            <a:ext cx="277467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tx1"/>
                </a:solidFill>
                <a:latin typeface="Corbel"/>
                <a:sym typeface="Corbel"/>
              </a:rPr>
              <a:t>fluent answers</a:t>
            </a:r>
            <a:r>
              <a:rPr lang="en-US" sz="2400">
                <a:solidFill>
                  <a:schemeClr val="tx1"/>
                </a:solidFill>
                <a:latin typeface="Corbel"/>
              </a:rPr>
              <a:t>   </a:t>
            </a:r>
            <a:r>
              <a:rPr lang="en-US" sz="2400">
                <a:solidFill>
                  <a:schemeClr val="tx1"/>
                </a:solidFill>
              </a:rPr>
              <a:t>✅</a:t>
            </a:r>
          </a:p>
          <a:p>
            <a:endParaRPr lang="en-US" sz="2400">
              <a:solidFill>
                <a:schemeClr val="tx1"/>
              </a:solidFill>
            </a:endParaRPr>
          </a:p>
        </p:txBody>
      </p:sp>
      <p:sp>
        <p:nvSpPr>
          <p:cNvPr id="3" name="TextBox 2">
            <a:extLst>
              <a:ext uri="{FF2B5EF4-FFF2-40B4-BE49-F238E27FC236}">
                <a16:creationId xmlns:a16="http://schemas.microsoft.com/office/drawing/2014/main" id="{80B5BF9D-9203-6423-3DED-4C60635DDD79}"/>
              </a:ext>
            </a:extLst>
          </p:cNvPr>
          <p:cNvSpPr txBox="1"/>
          <p:nvPr/>
        </p:nvSpPr>
        <p:spPr>
          <a:xfrm>
            <a:off x="5367130" y="2368825"/>
            <a:ext cx="277467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tx1"/>
                </a:solidFill>
                <a:latin typeface="Corbel"/>
                <a:sym typeface="Corbel"/>
              </a:rPr>
              <a:t>common senses❌</a:t>
            </a:r>
            <a:endParaRPr lang="en-US" sz="2400">
              <a:solidFill>
                <a:schemeClr val="tx1"/>
              </a:solidFill>
            </a:endParaRPr>
          </a:p>
          <a:p>
            <a:endParaRPr lang="en-US" sz="2400">
              <a:solidFill>
                <a:schemeClr val="tx1"/>
              </a:solidFill>
            </a:endParaRPr>
          </a:p>
        </p:txBody>
      </p:sp>
      <p:sp>
        <p:nvSpPr>
          <p:cNvPr id="4" name="TextBox 3">
            <a:extLst>
              <a:ext uri="{FF2B5EF4-FFF2-40B4-BE49-F238E27FC236}">
                <a16:creationId xmlns:a16="http://schemas.microsoft.com/office/drawing/2014/main" id="{154B5C97-FFE3-317B-EA12-EA5784304A3C}"/>
              </a:ext>
            </a:extLst>
          </p:cNvPr>
          <p:cNvSpPr txBox="1"/>
          <p:nvPr/>
        </p:nvSpPr>
        <p:spPr>
          <a:xfrm>
            <a:off x="5362989" y="3259206"/>
            <a:ext cx="28243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tx1"/>
                </a:solidFill>
                <a:latin typeface="Corbel"/>
              </a:rPr>
              <a:t>knowledge graph💡</a:t>
            </a:r>
          </a:p>
        </p:txBody>
      </p:sp>
    </p:spTree>
    <p:extLst>
      <p:ext uri="{BB962C8B-B14F-4D97-AF65-F5344CB8AC3E}">
        <p14:creationId xmlns:p14="http://schemas.microsoft.com/office/powerpoint/2010/main" val="213455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Exploratory Ideas: </a:t>
            </a:r>
            <a:r>
              <a:rPr lang="en-US"/>
              <a:t>GPT-3 with Knowledge Graph </a:t>
            </a:r>
            <a:endParaRPr lang="en"/>
          </a:p>
          <a:p>
            <a:endParaRPr/>
          </a:p>
        </p:txBody>
      </p:sp>
      <p:sp>
        <p:nvSpPr>
          <p:cNvPr id="87" name="Google Shape;87;p17"/>
          <p:cNvSpPr txBox="1">
            <a:spLocks noGrp="1"/>
          </p:cNvSpPr>
          <p:nvPr>
            <p:ph type="body" idx="1"/>
          </p:nvPr>
        </p:nvSpPr>
        <p:spPr>
          <a:xfrm>
            <a:off x="651287" y="1144192"/>
            <a:ext cx="6690144" cy="341640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n-US">
                <a:solidFill>
                  <a:schemeClr val="tx1"/>
                </a:solidFill>
              </a:rPr>
              <a:t>Difficulties in Knowledge Graphs development:</a:t>
            </a:r>
          </a:p>
          <a:p>
            <a:pPr marL="0" indent="0">
              <a:lnSpc>
                <a:spcPct val="114999"/>
              </a:lnSpc>
              <a:spcAft>
                <a:spcPts val="1200"/>
              </a:spcAft>
              <a:buNone/>
            </a:pPr>
            <a:r>
              <a:rPr lang="en-US">
                <a:solidFill>
                  <a:schemeClr val="tx1"/>
                </a:solidFill>
              </a:rPr>
              <a:t>1. The cost of building a Knowledge Graph by hand is very high.</a:t>
            </a:r>
          </a:p>
          <a:p>
            <a:pPr marL="0" indent="0">
              <a:lnSpc>
                <a:spcPct val="114999"/>
              </a:lnSpc>
              <a:spcAft>
                <a:spcPts val="1200"/>
              </a:spcAft>
              <a:buNone/>
            </a:pPr>
            <a:r>
              <a:rPr lang="en-US">
                <a:solidFill>
                  <a:schemeClr val="tx1"/>
                </a:solidFill>
              </a:rPr>
              <a:t>e.g., CYC(</a:t>
            </a:r>
            <a:r>
              <a:rPr lang="en-US">
                <a:hlinkClick r:id="rId3"/>
              </a:rPr>
              <a:t>https://cyc.com/</a:t>
            </a:r>
            <a:r>
              <a:rPr lang="en-US">
                <a:solidFill>
                  <a:schemeClr val="tx1"/>
                </a:solidFill>
              </a:rPr>
              <a:t>)</a:t>
            </a:r>
          </a:p>
          <a:p>
            <a:pPr marL="0" indent="0">
              <a:lnSpc>
                <a:spcPct val="114999"/>
              </a:lnSpc>
              <a:spcAft>
                <a:spcPts val="1200"/>
              </a:spcAft>
              <a:buNone/>
            </a:pPr>
            <a:endParaRPr lang="en-US">
              <a:solidFill>
                <a:schemeClr val="tx1"/>
              </a:solidFill>
            </a:endParaRPr>
          </a:p>
          <a:p>
            <a:pPr marL="0" indent="0">
              <a:lnSpc>
                <a:spcPct val="114999"/>
              </a:lnSpc>
              <a:spcAft>
                <a:spcPts val="1200"/>
              </a:spcAft>
              <a:buNone/>
            </a:pPr>
            <a:r>
              <a:rPr lang="en-US">
                <a:solidFill>
                  <a:schemeClr val="tx1"/>
                </a:solidFill>
              </a:rPr>
              <a:t>2. The accuracy of automatic construction is very low.</a:t>
            </a:r>
          </a:p>
          <a:p>
            <a:pPr marL="0" indent="0">
              <a:lnSpc>
                <a:spcPct val="114999"/>
              </a:lnSpc>
              <a:spcAft>
                <a:spcPts val="1200"/>
              </a:spcAft>
              <a:buNone/>
            </a:pPr>
            <a:r>
              <a:rPr lang="en-US">
                <a:solidFill>
                  <a:schemeClr val="tx1"/>
                </a:solidFill>
              </a:rPr>
              <a:t>e.g., NELL(</a:t>
            </a:r>
            <a:r>
              <a:rPr lang="en-US">
                <a:hlinkClick r:id="rId4"/>
              </a:rPr>
              <a:t>http://rtw.ml.cmu.edu/rtw/</a:t>
            </a:r>
            <a:r>
              <a:rPr lang="en-US">
                <a:solidFill>
                  <a:schemeClr val="tx1"/>
                </a:solidFill>
              </a:rPr>
              <a:t>), 10 times error rate</a:t>
            </a:r>
          </a:p>
          <a:p>
            <a:pPr marL="0" indent="0">
              <a:lnSpc>
                <a:spcPct val="114999"/>
              </a:lnSpc>
              <a:spcAft>
                <a:spcPts val="1200"/>
              </a:spcAft>
              <a:buNone/>
            </a:pPr>
            <a:endParaRPr lang="en-US">
              <a:solidFill>
                <a:schemeClr val="tx1"/>
              </a:solidFill>
            </a:endParaRPr>
          </a:p>
          <a:p>
            <a:pPr marL="342900">
              <a:lnSpc>
                <a:spcPct val="114999"/>
              </a:lnSpc>
              <a:spcAft>
                <a:spcPts val="1200"/>
              </a:spcAft>
              <a:buAutoNum type="arabicPeriod"/>
            </a:pPr>
            <a:endParaRPr lang="en-US">
              <a:solidFill>
                <a:schemeClr val="tx1"/>
              </a:solidFill>
            </a:endParaRPr>
          </a:p>
        </p:txBody>
      </p:sp>
      <p:sp>
        <p:nvSpPr>
          <p:cNvPr id="88" name="Google Shape;88;p17"/>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Aayush Mishra and Tianqi Shang</a:t>
            </a:r>
            <a:endParaRPr/>
          </a:p>
        </p:txBody>
      </p:sp>
      <p:sp>
        <p:nvSpPr>
          <p:cNvPr id="5" name="TextBox 4">
            <a:extLst>
              <a:ext uri="{FF2B5EF4-FFF2-40B4-BE49-F238E27FC236}">
                <a16:creationId xmlns:a16="http://schemas.microsoft.com/office/drawing/2014/main" id="{373A1DAE-F011-BE56-B627-3D4D28AB2639}"/>
              </a:ext>
            </a:extLst>
          </p:cNvPr>
          <p:cNvSpPr txBox="1"/>
          <p:nvPr/>
        </p:nvSpPr>
        <p:spPr>
          <a:xfrm>
            <a:off x="3246782" y="2141054"/>
            <a:ext cx="35035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tx1"/>
                </a:solidFill>
                <a:latin typeface="Corbel"/>
              </a:rPr>
              <a:t>T</a:t>
            </a:r>
            <a:r>
              <a:rPr lang="en-US" sz="1800">
                <a:solidFill>
                  <a:schemeClr val="tx1"/>
                </a:solidFill>
                <a:latin typeface="Corbel"/>
                <a:sym typeface="Corbel"/>
              </a:rPr>
              <a:t>riad: [</a:t>
            </a:r>
            <a:r>
              <a:rPr lang="en-US" sz="1800">
                <a:solidFill>
                  <a:srgbClr val="C00000"/>
                </a:solidFill>
                <a:latin typeface="Corbel"/>
                <a:sym typeface="Corbel"/>
              </a:rPr>
              <a:t>A</a:t>
            </a:r>
            <a:r>
              <a:rPr lang="en-US" sz="1800">
                <a:solidFill>
                  <a:schemeClr val="tx1"/>
                </a:solidFill>
                <a:latin typeface="Corbel"/>
                <a:sym typeface="Corbel"/>
              </a:rPr>
              <a:t>, </a:t>
            </a:r>
            <a:r>
              <a:rPr lang="en-US" sz="1800">
                <a:solidFill>
                  <a:schemeClr val="accent1"/>
                </a:solidFill>
                <a:latin typeface="Corbel"/>
                <a:sym typeface="Corbel"/>
              </a:rPr>
              <a:t>B</a:t>
            </a:r>
            <a:r>
              <a:rPr lang="en-US" sz="1800">
                <a:solidFill>
                  <a:schemeClr val="tx1"/>
                </a:solidFill>
                <a:latin typeface="Corbel"/>
                <a:sym typeface="Corbel"/>
              </a:rPr>
              <a:t>, </a:t>
            </a:r>
            <a:r>
              <a:rPr lang="en-US" sz="1800">
                <a:solidFill>
                  <a:srgbClr val="00B050"/>
                </a:solidFill>
                <a:latin typeface="Corbel"/>
                <a:sym typeface="Corbel"/>
              </a:rPr>
              <a:t>C</a:t>
            </a:r>
            <a:r>
              <a:rPr lang="en-US" sz="1800">
                <a:solidFill>
                  <a:schemeClr val="tx1"/>
                </a:solidFill>
                <a:latin typeface="Corbel"/>
                <a:sym typeface="Corbel"/>
              </a:rPr>
              <a:t>]</a:t>
            </a:r>
          </a:p>
          <a:p>
            <a:r>
              <a:rPr lang="en-US" sz="1800">
                <a:solidFill>
                  <a:srgbClr val="C00000"/>
                </a:solidFill>
                <a:latin typeface="Corbel"/>
                <a:sym typeface="Corbel"/>
              </a:rPr>
              <a:t>Human</a:t>
            </a:r>
            <a:r>
              <a:rPr lang="en-US" sz="1800">
                <a:solidFill>
                  <a:schemeClr val="tx1"/>
                </a:solidFill>
                <a:latin typeface="Corbel"/>
                <a:sym typeface="Corbel"/>
              </a:rPr>
              <a:t> </a:t>
            </a:r>
            <a:r>
              <a:rPr lang="en-US" sz="1800">
                <a:solidFill>
                  <a:schemeClr val="accent1"/>
                </a:solidFill>
                <a:latin typeface="Corbel"/>
                <a:sym typeface="Corbel"/>
              </a:rPr>
              <a:t>have</a:t>
            </a:r>
            <a:r>
              <a:rPr lang="en-US" sz="1800">
                <a:solidFill>
                  <a:schemeClr val="tx1"/>
                </a:solidFill>
                <a:latin typeface="Corbel"/>
                <a:sym typeface="Corbel"/>
              </a:rPr>
              <a:t> </a:t>
            </a:r>
            <a:r>
              <a:rPr lang="en-US" sz="1800">
                <a:solidFill>
                  <a:srgbClr val="00B050"/>
                </a:solidFill>
                <a:latin typeface="Corbel"/>
                <a:sym typeface="Corbel"/>
              </a:rPr>
              <a:t>hands</a:t>
            </a:r>
            <a:endParaRPr lang="en-US" sz="1800">
              <a:solidFill>
                <a:srgbClr val="00B050"/>
              </a:solidFill>
              <a:latin typeface="Corbel"/>
            </a:endParaRPr>
          </a:p>
        </p:txBody>
      </p:sp>
      <p:grpSp>
        <p:nvGrpSpPr>
          <p:cNvPr id="10" name="Group 9">
            <a:extLst>
              <a:ext uri="{FF2B5EF4-FFF2-40B4-BE49-F238E27FC236}">
                <a16:creationId xmlns:a16="http://schemas.microsoft.com/office/drawing/2014/main" id="{6F518322-77C7-FB9F-E293-B1CE49339E1C}"/>
              </a:ext>
            </a:extLst>
          </p:cNvPr>
          <p:cNvGrpSpPr/>
          <p:nvPr/>
        </p:nvGrpSpPr>
        <p:grpSpPr>
          <a:xfrm>
            <a:off x="1008823" y="1700419"/>
            <a:ext cx="7081627" cy="1822172"/>
            <a:chOff x="586410" y="1509919"/>
            <a:chExt cx="7081627" cy="1822172"/>
          </a:xfrm>
        </p:grpSpPr>
        <p:sp>
          <p:nvSpPr>
            <p:cNvPr id="6" name="Oval 5">
              <a:extLst>
                <a:ext uri="{FF2B5EF4-FFF2-40B4-BE49-F238E27FC236}">
                  <a16:creationId xmlns:a16="http://schemas.microsoft.com/office/drawing/2014/main" id="{C1B85606-F55A-DAA9-4CDC-49E642AB3D57}"/>
                </a:ext>
              </a:extLst>
            </p:cNvPr>
            <p:cNvSpPr/>
            <p:nvPr/>
          </p:nvSpPr>
          <p:spPr>
            <a:xfrm>
              <a:off x="586410" y="1509920"/>
              <a:ext cx="3023149" cy="1822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cs typeface="Arial"/>
                </a:rPr>
                <a:t>Deep learning models:</a:t>
              </a:r>
            </a:p>
            <a:p>
              <a:pPr algn="ctr"/>
              <a:r>
                <a:rPr lang="en-US" sz="2400">
                  <a:cs typeface="Arial"/>
                </a:rPr>
                <a:t>GPT-3</a:t>
              </a:r>
              <a:endParaRPr lang="en-US"/>
            </a:p>
          </p:txBody>
        </p:sp>
        <p:sp>
          <p:nvSpPr>
            <p:cNvPr id="7" name="Oval 6">
              <a:extLst>
                <a:ext uri="{FF2B5EF4-FFF2-40B4-BE49-F238E27FC236}">
                  <a16:creationId xmlns:a16="http://schemas.microsoft.com/office/drawing/2014/main" id="{76D7F97E-7B00-457D-CE86-0C0DE92BA5C1}"/>
                </a:ext>
              </a:extLst>
            </p:cNvPr>
            <p:cNvSpPr/>
            <p:nvPr/>
          </p:nvSpPr>
          <p:spPr>
            <a:xfrm>
              <a:off x="4827104" y="1509919"/>
              <a:ext cx="2840933" cy="1747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Arial"/>
                </a:rPr>
                <a:t>Knowledge Graph</a:t>
              </a:r>
            </a:p>
          </p:txBody>
        </p:sp>
        <p:sp>
          <p:nvSpPr>
            <p:cNvPr id="8" name="Arrow: Left-Right 7">
              <a:extLst>
                <a:ext uri="{FF2B5EF4-FFF2-40B4-BE49-F238E27FC236}">
                  <a16:creationId xmlns:a16="http://schemas.microsoft.com/office/drawing/2014/main" id="{8CBD2D42-91D8-C79A-8D62-D77A565D1A80}"/>
                </a:ext>
              </a:extLst>
            </p:cNvPr>
            <p:cNvSpPr/>
            <p:nvPr/>
          </p:nvSpPr>
          <p:spPr>
            <a:xfrm>
              <a:off x="3609842" y="2141003"/>
              <a:ext cx="1217543" cy="48867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2846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F7BA6-1489-6494-B42D-014F89C230CF}"/>
              </a:ext>
            </a:extLst>
          </p:cNvPr>
          <p:cNvSpPr>
            <a:spLocks noGrp="1"/>
          </p:cNvSpPr>
          <p:nvPr>
            <p:ph type="title"/>
          </p:nvPr>
        </p:nvSpPr>
        <p:spPr/>
        <p:txBody>
          <a:bodyPr>
            <a:normAutofit fontScale="90000"/>
          </a:bodyPr>
          <a:lstStyle/>
          <a:p>
            <a:r>
              <a:rPr lang="en-US"/>
              <a:t>Method – Additional Studies</a:t>
            </a:r>
            <a:endParaRPr lang="en-CN"/>
          </a:p>
        </p:txBody>
      </p:sp>
      <p:sp>
        <p:nvSpPr>
          <p:cNvPr id="3" name="Content Placeholder 2">
            <a:extLst>
              <a:ext uri="{FF2B5EF4-FFF2-40B4-BE49-F238E27FC236}">
                <a16:creationId xmlns:a16="http://schemas.microsoft.com/office/drawing/2014/main" id="{2F993B80-36CD-236C-718D-1D6351D72130}"/>
              </a:ext>
            </a:extLst>
          </p:cNvPr>
          <p:cNvSpPr>
            <a:spLocks noGrp="1"/>
          </p:cNvSpPr>
          <p:nvPr>
            <p:ph idx="1"/>
          </p:nvPr>
        </p:nvSpPr>
        <p:spPr/>
        <p:txBody>
          <a:bodyPr>
            <a:normAutofit/>
          </a:bodyPr>
          <a:lstStyle/>
          <a:p>
            <a:r>
              <a:rPr lang="en-US"/>
              <a:t>Systematic study of “data contamination” – a growing problem when training high capacity models on datasets that can potentially include content from test datasets</a:t>
            </a:r>
          </a:p>
          <a:p>
            <a:r>
              <a:rPr lang="en-US"/>
              <a:t>Train series of smaller models (ranging from 125 million parameters to 13 billion parameters) in order to compare their performance to GPT-3 in the zero, one and few-shot settings. </a:t>
            </a:r>
          </a:p>
          <a:p>
            <a:r>
              <a:rPr lang="en-US"/>
              <a:t>Discuss concerns about bias, fairness, and broader societal impacts with regards to GPT-3. </a:t>
            </a:r>
          </a:p>
          <a:p>
            <a:pPr marL="0" indent="0">
              <a:buNone/>
            </a:pPr>
            <a:endParaRPr lang="en-CN"/>
          </a:p>
        </p:txBody>
      </p:sp>
    </p:spTree>
    <p:extLst>
      <p:ext uri="{BB962C8B-B14F-4D97-AF65-F5344CB8AC3E}">
        <p14:creationId xmlns:p14="http://schemas.microsoft.com/office/powerpoint/2010/main" val="1637650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1FCA-FD1D-74F6-6A34-7C88F1C6EBE4}"/>
              </a:ext>
            </a:extLst>
          </p:cNvPr>
          <p:cNvSpPr>
            <a:spLocks noGrp="1"/>
          </p:cNvSpPr>
          <p:nvPr>
            <p:ph type="title"/>
          </p:nvPr>
        </p:nvSpPr>
        <p:spPr/>
        <p:txBody>
          <a:bodyPr>
            <a:normAutofit fontScale="90000"/>
          </a:bodyPr>
          <a:lstStyle/>
          <a:p>
            <a:r>
              <a:rPr lang="en-US"/>
              <a:t>Method - Details</a:t>
            </a:r>
          </a:p>
        </p:txBody>
      </p:sp>
      <p:pic>
        <p:nvPicPr>
          <p:cNvPr id="5" name="Content Placeholder 4">
            <a:extLst>
              <a:ext uri="{FF2B5EF4-FFF2-40B4-BE49-F238E27FC236}">
                <a16:creationId xmlns:a16="http://schemas.microsoft.com/office/drawing/2014/main" id="{96A5A9CF-B435-A5D1-193B-823AE5F732BF}"/>
              </a:ext>
            </a:extLst>
          </p:cNvPr>
          <p:cNvPicPr>
            <a:picLocks noGrp="1" noChangeAspect="1"/>
          </p:cNvPicPr>
          <p:nvPr>
            <p:ph idx="1"/>
          </p:nvPr>
        </p:nvPicPr>
        <p:blipFill>
          <a:blip r:embed="rId2"/>
          <a:stretch>
            <a:fillRect/>
          </a:stretch>
        </p:blipFill>
        <p:spPr>
          <a:xfrm>
            <a:off x="1357313" y="1268016"/>
            <a:ext cx="6429375" cy="3209925"/>
          </a:xfrm>
        </p:spPr>
      </p:pic>
    </p:spTree>
    <p:extLst>
      <p:ext uri="{BB962C8B-B14F-4D97-AF65-F5344CB8AC3E}">
        <p14:creationId xmlns:p14="http://schemas.microsoft.com/office/powerpoint/2010/main" val="1062894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9FA7D-78A7-E8A3-19D9-EEAE1329CE41}"/>
              </a:ext>
            </a:extLst>
          </p:cNvPr>
          <p:cNvSpPr>
            <a:spLocks noGrp="1"/>
          </p:cNvSpPr>
          <p:nvPr>
            <p:ph type="title"/>
          </p:nvPr>
        </p:nvSpPr>
        <p:spPr/>
        <p:txBody>
          <a:bodyPr>
            <a:normAutofit fontScale="90000"/>
          </a:bodyPr>
          <a:lstStyle/>
          <a:p>
            <a:r>
              <a:rPr lang="en-US"/>
              <a:t>Method - Details</a:t>
            </a:r>
          </a:p>
        </p:txBody>
      </p:sp>
      <p:sp>
        <p:nvSpPr>
          <p:cNvPr id="3" name="Content Placeholder 2">
            <a:extLst>
              <a:ext uri="{FF2B5EF4-FFF2-40B4-BE49-F238E27FC236}">
                <a16:creationId xmlns:a16="http://schemas.microsoft.com/office/drawing/2014/main" id="{6FCC69AA-220A-51D0-8D6C-CE6540DF5914}"/>
              </a:ext>
            </a:extLst>
          </p:cNvPr>
          <p:cNvSpPr>
            <a:spLocks noGrp="1"/>
          </p:cNvSpPr>
          <p:nvPr>
            <p:ph idx="1"/>
          </p:nvPr>
        </p:nvSpPr>
        <p:spPr>
          <a:xfrm>
            <a:off x="616227" y="939998"/>
            <a:ext cx="7886699" cy="3263504"/>
          </a:xfrm>
        </p:spPr>
        <p:txBody>
          <a:bodyPr>
            <a:normAutofit/>
          </a:bodyPr>
          <a:lstStyle/>
          <a:p>
            <a:r>
              <a:rPr lang="en-US"/>
              <a:t>GPT-2</a:t>
            </a:r>
          </a:p>
          <a:p>
            <a:pPr lvl="1"/>
            <a:r>
              <a:rPr lang="en-US"/>
              <a:t>Layer normalization moved to input of sub-block</a:t>
            </a:r>
          </a:p>
          <a:p>
            <a:pPr lvl="1"/>
            <a:r>
              <a:rPr lang="en-US"/>
              <a:t>Layer normalization added after last self-attention block</a:t>
            </a:r>
          </a:p>
          <a:p>
            <a:pPr lvl="1"/>
            <a:r>
              <a:rPr lang="en-US"/>
              <a:t>Modified initialization </a:t>
            </a:r>
          </a:p>
          <a:p>
            <a:pPr lvl="1"/>
            <a:r>
              <a:rPr lang="en-US"/>
              <a:t>Scale weights of residual layers at initialization by 1/sqrt(N) (N residual layers)</a:t>
            </a:r>
          </a:p>
          <a:p>
            <a:r>
              <a:rPr lang="en-US"/>
              <a:t>GPT-3</a:t>
            </a:r>
          </a:p>
          <a:p>
            <a:pPr lvl="1"/>
            <a:r>
              <a:rPr lang="en-US"/>
              <a:t>Use alternating dense and locally banded sparse attention patterns</a:t>
            </a:r>
          </a:p>
          <a:p>
            <a:pPr lvl="1"/>
            <a:endParaRPr lang="en-US"/>
          </a:p>
          <a:p>
            <a:pPr marL="342900" lvl="1" indent="0">
              <a:buNone/>
            </a:pPr>
            <a:endParaRPr lang="en-US"/>
          </a:p>
        </p:txBody>
      </p:sp>
      <p:pic>
        <p:nvPicPr>
          <p:cNvPr id="5" name="Picture 4">
            <a:extLst>
              <a:ext uri="{FF2B5EF4-FFF2-40B4-BE49-F238E27FC236}">
                <a16:creationId xmlns:a16="http://schemas.microsoft.com/office/drawing/2014/main" id="{C99A2391-8C11-587D-A9EF-AB356B495684}"/>
              </a:ext>
            </a:extLst>
          </p:cNvPr>
          <p:cNvPicPr>
            <a:picLocks noChangeAspect="1"/>
          </p:cNvPicPr>
          <p:nvPr/>
        </p:nvPicPr>
        <p:blipFill>
          <a:blip r:embed="rId2"/>
          <a:stretch>
            <a:fillRect/>
          </a:stretch>
        </p:blipFill>
        <p:spPr>
          <a:xfrm>
            <a:off x="1778070" y="3203549"/>
            <a:ext cx="5829300" cy="1840354"/>
          </a:xfrm>
          <a:prstGeom prst="rect">
            <a:avLst/>
          </a:prstGeom>
        </p:spPr>
      </p:pic>
    </p:spTree>
    <p:extLst>
      <p:ext uri="{BB962C8B-B14F-4D97-AF65-F5344CB8AC3E}">
        <p14:creationId xmlns:p14="http://schemas.microsoft.com/office/powerpoint/2010/main" val="519066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CC092-8C8B-1C6F-4870-2C77A8D5AC6D}"/>
              </a:ext>
            </a:extLst>
          </p:cNvPr>
          <p:cNvSpPr>
            <a:spLocks noGrp="1"/>
          </p:cNvSpPr>
          <p:nvPr>
            <p:ph type="title"/>
          </p:nvPr>
        </p:nvSpPr>
        <p:spPr/>
        <p:txBody>
          <a:bodyPr>
            <a:normAutofit fontScale="90000"/>
          </a:bodyPr>
          <a:lstStyle/>
          <a:p>
            <a:r>
              <a:rPr lang="en-US"/>
              <a:t>Experimental Findings</a:t>
            </a:r>
            <a:endParaRPr lang="en-CN"/>
          </a:p>
        </p:txBody>
      </p:sp>
      <p:pic>
        <p:nvPicPr>
          <p:cNvPr id="6" name="Content Placeholder 5" descr="Chart, line chart&#10;&#10;Description automatically generated">
            <a:extLst>
              <a:ext uri="{FF2B5EF4-FFF2-40B4-BE49-F238E27FC236}">
                <a16:creationId xmlns:a16="http://schemas.microsoft.com/office/drawing/2014/main" id="{6BB66B93-8863-4EC7-8AFA-88ADBFAC7D40}"/>
              </a:ext>
            </a:extLst>
          </p:cNvPr>
          <p:cNvPicPr>
            <a:picLocks noGrp="1" noChangeAspect="1"/>
          </p:cNvPicPr>
          <p:nvPr>
            <p:ph idx="1"/>
          </p:nvPr>
        </p:nvPicPr>
        <p:blipFill>
          <a:blip r:embed="rId2"/>
          <a:stretch>
            <a:fillRect/>
          </a:stretch>
        </p:blipFill>
        <p:spPr>
          <a:xfrm>
            <a:off x="4729348" y="1525492"/>
            <a:ext cx="3600585" cy="2492713"/>
          </a:xfrm>
        </p:spPr>
      </p:pic>
      <p:pic>
        <p:nvPicPr>
          <p:cNvPr id="4" name="Content Placeholder 4">
            <a:extLst>
              <a:ext uri="{FF2B5EF4-FFF2-40B4-BE49-F238E27FC236}">
                <a16:creationId xmlns:a16="http://schemas.microsoft.com/office/drawing/2014/main" id="{747E25D9-1C6A-D2E8-143C-C1287EC78EB9}"/>
              </a:ext>
            </a:extLst>
          </p:cNvPr>
          <p:cNvPicPr>
            <a:picLocks noChangeAspect="1"/>
          </p:cNvPicPr>
          <p:nvPr/>
        </p:nvPicPr>
        <p:blipFill>
          <a:blip r:embed="rId3"/>
          <a:stretch>
            <a:fillRect/>
          </a:stretch>
        </p:blipFill>
        <p:spPr>
          <a:xfrm>
            <a:off x="814068" y="3037062"/>
            <a:ext cx="3317680" cy="1843474"/>
          </a:xfrm>
          <a:prstGeom prst="rect">
            <a:avLst/>
          </a:prstGeom>
        </p:spPr>
      </p:pic>
      <p:pic>
        <p:nvPicPr>
          <p:cNvPr id="5" name="Picture 4">
            <a:extLst>
              <a:ext uri="{FF2B5EF4-FFF2-40B4-BE49-F238E27FC236}">
                <a16:creationId xmlns:a16="http://schemas.microsoft.com/office/drawing/2014/main" id="{2B167B50-B24F-695E-FADC-AF6DB163A09A}"/>
              </a:ext>
            </a:extLst>
          </p:cNvPr>
          <p:cNvPicPr>
            <a:picLocks noChangeAspect="1"/>
          </p:cNvPicPr>
          <p:nvPr/>
        </p:nvPicPr>
        <p:blipFill>
          <a:blip r:embed="rId4"/>
          <a:stretch>
            <a:fillRect/>
          </a:stretch>
        </p:blipFill>
        <p:spPr>
          <a:xfrm>
            <a:off x="628650" y="1125295"/>
            <a:ext cx="3503097" cy="1911767"/>
          </a:xfrm>
          <a:prstGeom prst="rect">
            <a:avLst/>
          </a:prstGeom>
        </p:spPr>
      </p:pic>
    </p:spTree>
    <p:extLst>
      <p:ext uri="{BB962C8B-B14F-4D97-AF65-F5344CB8AC3E}">
        <p14:creationId xmlns:p14="http://schemas.microsoft.com/office/powerpoint/2010/main" val="36846570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2270</Words>
  <Application>Microsoft Macintosh PowerPoint</Application>
  <PresentationFormat>On-screen Show (16:9)</PresentationFormat>
  <Paragraphs>317</Paragraphs>
  <Slides>53</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Times New Roman</vt:lpstr>
      <vt:lpstr>Corbel</vt:lpstr>
      <vt:lpstr>Calibri</vt:lpstr>
      <vt:lpstr>Arial</vt:lpstr>
      <vt:lpstr>Simple Light</vt:lpstr>
      <vt:lpstr>Session #4: GPT models</vt:lpstr>
      <vt:lpstr>Motivation     </vt:lpstr>
      <vt:lpstr>Problem Definition</vt:lpstr>
      <vt:lpstr>Method</vt:lpstr>
      <vt:lpstr>Method</vt:lpstr>
      <vt:lpstr>Method – Additional Studies</vt:lpstr>
      <vt:lpstr>Method - Details</vt:lpstr>
      <vt:lpstr>Method - Details</vt:lpstr>
      <vt:lpstr>Experimental Findings</vt:lpstr>
      <vt:lpstr>Experimental Findings</vt:lpstr>
      <vt:lpstr>Review of GPT-3</vt:lpstr>
      <vt:lpstr>Summary</vt:lpstr>
      <vt:lpstr>Strengths</vt:lpstr>
      <vt:lpstr>Strengths</vt:lpstr>
      <vt:lpstr>Strengths</vt:lpstr>
      <vt:lpstr>Weaknesses: Filtering</vt:lpstr>
      <vt:lpstr>Weaknesses: In-context learning shortcomings </vt:lpstr>
      <vt:lpstr>Weaknesses: Context Sensitivity</vt:lpstr>
      <vt:lpstr>Weaknesses: Context Window</vt:lpstr>
      <vt:lpstr>Reproducibility</vt:lpstr>
      <vt:lpstr>Experiments &amp; Demo</vt:lpstr>
      <vt:lpstr>Experiments - Utilizing newly-defined, novel words  </vt:lpstr>
      <vt:lpstr>Experiments - Arithmetic and logical operations  </vt:lpstr>
      <vt:lpstr>Limitations  </vt:lpstr>
      <vt:lpstr>PowerPoint Presentation</vt:lpstr>
      <vt:lpstr>PowerPoint Presentation</vt:lpstr>
      <vt:lpstr>PowerPoint Presentation</vt:lpstr>
      <vt:lpstr>PowerPoint Presentation</vt:lpstr>
      <vt:lpstr>PowerPoint Presentation</vt:lpstr>
      <vt:lpstr>Sample-efficient</vt:lpstr>
      <vt:lpstr>PowerPoint Presentation</vt:lpstr>
      <vt:lpstr>After GPT3</vt:lpstr>
      <vt:lpstr>After GPT3</vt:lpstr>
      <vt:lpstr>After GPT3</vt:lpstr>
      <vt:lpstr>After GPT3</vt:lpstr>
      <vt:lpstr>After GPT3</vt:lpstr>
      <vt:lpstr>How to exploit  GPT3's potentialities</vt:lpstr>
      <vt:lpstr>How to exploit  GPT3's potentialities</vt:lpstr>
      <vt:lpstr>How to exploit  GPT3's potentialities</vt:lpstr>
      <vt:lpstr>Prompting: Better Ways of Using Large Language Models</vt:lpstr>
      <vt:lpstr>Prompting: Better Ways of Using Large Language Models</vt:lpstr>
      <vt:lpstr>Making Pre-trained Language Models Better Few-shot Learners</vt:lpstr>
      <vt:lpstr>Making Pre-trained Language Models Better Few-shot Learners</vt:lpstr>
      <vt:lpstr>Making Pre-trained Language Models Better Few-shot Learners</vt:lpstr>
      <vt:lpstr>Making Pre-trained Language Models Better Few-shot Learners</vt:lpstr>
      <vt:lpstr>Making Pre-trained Language Models Better Few-shot Learners</vt:lpstr>
      <vt:lpstr>Making Pre-trained Language Models Better Few-shot Learners</vt:lpstr>
      <vt:lpstr>Performance</vt:lpstr>
      <vt:lpstr>Summarization</vt:lpstr>
      <vt:lpstr>Exploratory Ideas: Memorization vs Structure</vt:lpstr>
      <vt:lpstr>Exploratory Ideas: Memorization vs Structure</vt:lpstr>
      <vt:lpstr>Exploratory Ideas: GPT-3 with Knowledge Graph  </vt:lpstr>
      <vt:lpstr>Exploratory Ideas: GPT-3 with Knowledge Graph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cp:revision>
  <dcterms:modified xsi:type="dcterms:W3CDTF">2022-09-08T19:23:14Z</dcterms:modified>
</cp:coreProperties>
</file>